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287" r:id="rId16"/>
    <p:sldId id="288" r:id="rId17"/>
    <p:sldId id="256" r:id="rId18"/>
    <p:sldId id="257" r:id="rId19"/>
    <p:sldId id="259" r:id="rId20"/>
    <p:sldId id="260" r:id="rId21"/>
    <p:sldId id="261" r:id="rId22"/>
    <p:sldId id="262" r:id="rId23"/>
    <p:sldId id="263" r:id="rId24"/>
    <p:sldId id="264" r:id="rId25"/>
    <p:sldId id="266" r:id="rId26"/>
    <p:sldId id="267" r:id="rId27"/>
    <p:sldId id="268" r:id="rId28"/>
    <p:sldId id="269" r:id="rId29"/>
    <p:sldId id="270" r:id="rId30"/>
    <p:sldId id="271" r:id="rId31"/>
    <p:sldId id="273" r:id="rId32"/>
    <p:sldId id="274" r:id="rId33"/>
    <p:sldId id="276" r:id="rId34"/>
    <p:sldId id="277" r:id="rId35"/>
    <p:sldId id="278" r:id="rId36"/>
    <p:sldId id="279" r:id="rId37"/>
    <p:sldId id="280" r:id="rId38"/>
    <p:sldId id="303" r:id="rId39"/>
  </p:sldIdLst>
  <p:sldSz cx="12192000" cy="6858000"/>
  <p:notesSz cx="6858000" cy="9144000"/>
  <p:embeddedFontLs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Inter SemiBold" charset="0"/>
      <p:regular r:id="rId45"/>
      <p:bold r:id="rId46"/>
      <p:italic r:id="rId47"/>
      <p:boldItalic r:id="rId48"/>
    </p:embeddedFont>
    <p:embeddedFont>
      <p:font typeface="Plus Jakarta Sans" charset="0"/>
      <p:regular r:id="rId49"/>
      <p:bold r:id="rId50"/>
      <p:italic r:id="rId51"/>
      <p:boldItalic r:id="rId52"/>
    </p:embeddedFont>
    <p:embeddedFont>
      <p:font typeface="Inter Medium" charset="0"/>
      <p:regular r:id="rId53"/>
      <p:bold r:id="rId54"/>
      <p:italic r:id="rId55"/>
      <p:boldItalic r:id="rId56"/>
    </p:embeddedFont>
    <p:embeddedFont>
      <p:font typeface="Urbanist" charset="0"/>
      <p:regular r:id="rId57"/>
      <p:bold r:id="rId58"/>
      <p:italic r:id="rId59"/>
      <p:boldItalic r:id="rId60"/>
    </p:embeddedFont>
    <p:embeddedFont>
      <p:font typeface="Inter" charset="0"/>
      <p:regular r:id="rId61"/>
      <p:bold r:id="rId62"/>
      <p:italic r:id="rId63"/>
      <p:boldItalic r:id="rId64"/>
    </p:embeddedFont>
    <p:embeddedFont>
      <p:font typeface="Plus Jakarta Sans ExtraBold" charset="0"/>
      <p:bold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75B63C0-C020-4273-83B2-0E938B0E6EA4}">
  <a:tblStyle styleId="{675B63C0-C020-4273-83B2-0E938B0E6E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font" Target="fonts/font23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6630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image" Target="../media/image54.pn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5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5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78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5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6.png"/><Relationship Id="rId9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4529137" y="2622202"/>
            <a:ext cx="313372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475569"/>
                </a:solidFill>
                <a:latin typeface="Montserrat"/>
                <a:ea typeface="Montserrat"/>
                <a:cs typeface="Montserrat"/>
                <a:sym typeface="Montserrat"/>
              </a:rPr>
              <a:t>PODER EXECUTIVO MUNICIPAL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985486" y="2888902"/>
            <a:ext cx="8221027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Audiência Pública de Avaliação da LRF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5381625" y="3534667"/>
            <a:ext cx="1428750" cy="381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286000" y="3858517"/>
            <a:ext cx="7620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Demonstração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350" b="0" i="0" u="none" strike="noStrike" cap="none" dirty="0" err="1" smtClean="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Avaliação</a:t>
            </a:r>
            <a:endParaRPr lang="en-US" sz="1350" b="0" i="0" u="none" strike="noStrike" cap="none" dirty="0" smtClean="0">
              <a:solidFill>
                <a:srgbClr val="3341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smtClean="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1º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Quadrimestre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350" b="0" i="0" u="none" strike="noStrike" cap="none" dirty="0" smtClean="0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2026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pic>
        <p:nvPicPr>
          <p:cNvPr id="92" name="Google Shape;92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1964977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2757487" y="4788098"/>
            <a:ext cx="142875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64748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01 DE JUNHO DE 2026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471987" y="4788098"/>
            <a:ext cx="24003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64748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CÂMARA MUNICIPAL DE LIMA DUARTE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7158037" y="4788098"/>
            <a:ext cx="2276475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 smtClean="0">
                <a:solidFill>
                  <a:srgbClr val="64748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EXERCÍCIO 2026</a:t>
            </a:r>
            <a:endParaRPr dirty="0"/>
          </a:p>
        </p:txBody>
      </p:sp>
      <p:pic>
        <p:nvPicPr>
          <p:cNvPr id="96" name="Google Shape;96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7487" y="4807148"/>
            <a:ext cx="104775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71987" y="4807148"/>
            <a:ext cx="85725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3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80045"/>
            <a:ext cx="110490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2"/>
          <p:cNvSpPr txBox="1"/>
          <p:nvPr/>
        </p:nvSpPr>
        <p:spPr>
          <a:xfrm>
            <a:off x="714375" y="476250"/>
            <a:ext cx="408051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Transferências do Estado</a:t>
            </a:r>
            <a:endParaRPr/>
          </a:p>
        </p:txBody>
      </p:sp>
      <p:sp>
        <p:nvSpPr>
          <p:cNvPr id="433" name="Google Shape;433;p22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2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436" name="Google Shape;436;p22"/>
          <p:cNvSpPr txBox="1"/>
          <p:nvPr/>
        </p:nvSpPr>
        <p:spPr>
          <a:xfrm>
            <a:off x="866775" y="1208633"/>
            <a:ext cx="49053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MACRO CATEGORIA: REPASSES DO ESTADO (CONTA CONSOLIDADA 1.7.2.0)</a:t>
            </a:r>
            <a:endParaRPr/>
          </a:p>
        </p:txBody>
      </p:sp>
      <p:sp>
        <p:nvSpPr>
          <p:cNvPr id="437" name="Google Shape;437;p22"/>
          <p:cNvSpPr txBox="1"/>
          <p:nvPr/>
        </p:nvSpPr>
        <p:spPr>
          <a:xfrm>
            <a:off x="7181850" y="1194345"/>
            <a:ext cx="42005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2025: R$ 5.949.028,73 Total 2026: R$ 6.336.811,95</a:t>
            </a:r>
            <a:endParaRPr/>
          </a:p>
        </p:txBody>
      </p:sp>
      <p:graphicFrame>
        <p:nvGraphicFramePr>
          <p:cNvPr id="438" name="Google Shape;438;p22"/>
          <p:cNvGraphicFramePr/>
          <p:nvPr>
            <p:extLst>
              <p:ext uri="{D42A27DB-BD31-4B8C-83A1-F6EECF244321}">
                <p14:modId xmlns:p14="http://schemas.microsoft.com/office/powerpoint/2010/main" val="1795527676"/>
              </p:ext>
            </p:extLst>
          </p:nvPr>
        </p:nvGraphicFramePr>
        <p:xfrm>
          <a:off x="571500" y="1680120"/>
          <a:ext cx="11039475" cy="33827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8950"/>
                <a:gridCol w="4573200"/>
                <a:gridCol w="1580100"/>
                <a:gridCol w="1590825"/>
                <a:gridCol w="1936400"/>
              </a:tblGrid>
              <a:tr h="322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3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 SemiBold"/>
                        </a:rPr>
                        <a:t>Código Conta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30" b="0" i="0" u="none" strike="noStrike">
                          <a:solidFill>
                            <a:srgbClr val="FFFFFF"/>
                          </a:solidFill>
                          <a:effectLst/>
                          <a:latin typeface="Montserrat SemiBold"/>
                        </a:rPr>
                        <a:t>Detalhamento da Transferência de Minas Gerais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30" b="0" i="0" u="none" strike="noStrike">
                          <a:solidFill>
                            <a:srgbClr val="FFFFFF"/>
                          </a:solidFill>
                          <a:effectLst/>
                          <a:latin typeface="Montserrat SemiBold"/>
                        </a:rPr>
                        <a:t>Arrecadado 2025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30" b="0" i="0" u="none" strike="noStrike">
                          <a:solidFill>
                            <a:srgbClr val="FFFFFF"/>
                          </a:solidFill>
                          <a:effectLst/>
                          <a:latin typeface="Montserrat SemiBold"/>
                        </a:rPr>
                        <a:t>Arrecadado 2026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Diferença (2026 - 2025)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</a:tr>
              <a:tr h="322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1.7.2.1.50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Cota-Parte do ICMS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$ 2.930.434,36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$ 2.982.510,57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R$ 52.076,21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2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1.7.2.1.51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Cota-Parte do IPVA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$ 2.282.862,83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$ 2.233.687,62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R$ 49.175,21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2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1.7.2.1.52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Cota-Parte do IPI - Exportação Estadual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$ 38.176,82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$ 36.279,63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1.897,19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2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1.7.2.1.53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CIDE - Contribuição de Intervenção no Domínio Econômico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$ 12.059,48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$ 13.218,62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</a:t>
                      </a:r>
                      <a:r>
                        <a:rPr lang="en-US" sz="975" b="0" i="0" u="none" strike="noStrike" cap="none" baseline="0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</a:t>
                      </a: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1.159,14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2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1.7.2.3.00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Repasse SUS Estadual (Saúde)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$ 464.072,51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$ 875.241,14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411.168,63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2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1.7.2.9.51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FEAS - Fundo Estadual de Assistência Social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$ 0,00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$ 0,00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0,00</a:t>
                      </a:r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2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1.7.2.9.52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Transporte Escolar / PTE (Educação)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$ 206.346,96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$ 195.874,37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10.472,59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2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1.7.2.9.53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ICMS LC 194/2022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$ 15.075,77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$ 0,00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dirty="0" smtClean="0"/>
                        <a:t> </a:t>
                      </a:r>
                      <a:r>
                        <a:rPr kumimoji="0" lang="en-US" sz="975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E293B"/>
                          </a:solidFill>
                          <a:effectLst/>
                          <a:uLnTx/>
                          <a:uFillTx/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R$ 15.075,77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2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 dirty="0" smtClean="0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</a:t>
                      </a:r>
                      <a:r>
                        <a:rPr lang="en-US" sz="975" b="1" i="0" u="none" strike="noStrike" cap="none" dirty="0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GERAL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Consolidação do Estado (Código 1.7.2.0)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 dirty="0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R$ 5.949.028,73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 dirty="0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R$ 6.336.811,95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 dirty="0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+ R$ 387.783,22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439" name="Google Shape;439;p22"/>
          <p:cNvSpPr/>
          <p:nvPr/>
        </p:nvSpPr>
        <p:spPr>
          <a:xfrm>
            <a:off x="576262" y="4570958"/>
            <a:ext cx="135894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2"/>
          <p:cNvSpPr/>
          <p:nvPr/>
        </p:nvSpPr>
        <p:spPr>
          <a:xfrm>
            <a:off x="576262" y="4256633"/>
            <a:ext cx="1358949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2"/>
          <p:cNvSpPr/>
          <p:nvPr/>
        </p:nvSpPr>
        <p:spPr>
          <a:xfrm>
            <a:off x="576262" y="42566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2"/>
          <p:cNvSpPr/>
          <p:nvPr/>
        </p:nvSpPr>
        <p:spPr>
          <a:xfrm>
            <a:off x="1925687" y="42566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2"/>
          <p:cNvSpPr/>
          <p:nvPr/>
        </p:nvSpPr>
        <p:spPr>
          <a:xfrm>
            <a:off x="1935212" y="4570958"/>
            <a:ext cx="457319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2"/>
          <p:cNvSpPr/>
          <p:nvPr/>
        </p:nvSpPr>
        <p:spPr>
          <a:xfrm>
            <a:off x="1935212" y="4256633"/>
            <a:ext cx="4573190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2"/>
          <p:cNvSpPr/>
          <p:nvPr/>
        </p:nvSpPr>
        <p:spPr>
          <a:xfrm>
            <a:off x="1935212" y="42566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2"/>
          <p:cNvSpPr/>
          <p:nvPr/>
        </p:nvSpPr>
        <p:spPr>
          <a:xfrm>
            <a:off x="6498877" y="42566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2"/>
          <p:cNvSpPr/>
          <p:nvPr/>
        </p:nvSpPr>
        <p:spPr>
          <a:xfrm>
            <a:off x="6508402" y="4570958"/>
            <a:ext cx="15801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6508402" y="4256633"/>
            <a:ext cx="1580108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6508402" y="42566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2"/>
          <p:cNvSpPr/>
          <p:nvPr/>
        </p:nvSpPr>
        <p:spPr>
          <a:xfrm>
            <a:off x="8078985" y="42566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2"/>
          <p:cNvSpPr/>
          <p:nvPr/>
        </p:nvSpPr>
        <p:spPr>
          <a:xfrm>
            <a:off x="8088510" y="4570958"/>
            <a:ext cx="15908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2"/>
          <p:cNvSpPr/>
          <p:nvPr/>
        </p:nvSpPr>
        <p:spPr>
          <a:xfrm>
            <a:off x="8088510" y="4256633"/>
            <a:ext cx="1590823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2"/>
          <p:cNvSpPr/>
          <p:nvPr/>
        </p:nvSpPr>
        <p:spPr>
          <a:xfrm>
            <a:off x="8088510" y="42566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2"/>
          <p:cNvSpPr/>
          <p:nvPr/>
        </p:nvSpPr>
        <p:spPr>
          <a:xfrm>
            <a:off x="9669809" y="42566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2"/>
          <p:cNvSpPr/>
          <p:nvPr/>
        </p:nvSpPr>
        <p:spPr>
          <a:xfrm>
            <a:off x="9679334" y="4570958"/>
            <a:ext cx="193640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2"/>
          <p:cNvSpPr/>
          <p:nvPr/>
        </p:nvSpPr>
        <p:spPr>
          <a:xfrm>
            <a:off x="9679334" y="4256633"/>
            <a:ext cx="1936402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2"/>
          <p:cNvSpPr/>
          <p:nvPr/>
        </p:nvSpPr>
        <p:spPr>
          <a:xfrm>
            <a:off x="9679334" y="42566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2"/>
          <p:cNvSpPr/>
          <p:nvPr/>
        </p:nvSpPr>
        <p:spPr>
          <a:xfrm>
            <a:off x="11606212" y="42566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7447" y="372323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17447" y="340414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17447" y="404232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17447" y="27659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7447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17447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17447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7447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17447" y="27659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17447" y="340414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7447" y="372323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17447" y="404232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71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17447" y="3083256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73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30719" y="4362220"/>
            <a:ext cx="76200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1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80045"/>
            <a:ext cx="110490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3"/>
          <p:cNvSpPr txBox="1"/>
          <p:nvPr/>
        </p:nvSpPr>
        <p:spPr>
          <a:xfrm>
            <a:off x="714375" y="476250"/>
            <a:ext cx="3400425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 do FUNDEB</a:t>
            </a:r>
            <a:endParaRPr/>
          </a:p>
        </p:txBody>
      </p:sp>
      <p:sp>
        <p:nvSpPr>
          <p:cNvPr id="483" name="Google Shape;483;p23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3"/>
          <p:cNvSpPr txBox="1"/>
          <p:nvPr/>
        </p:nvSpPr>
        <p:spPr>
          <a:xfrm>
            <a:off x="571500" y="1632495"/>
            <a:ext cx="11049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Demonstrativo unificado dos recursos de transferências governamentais do FUNDEB do Magistério e do Ensino Fundamental Básico do município de Lima Duarte.</a:t>
            </a:r>
            <a:endParaRPr/>
          </a:p>
        </p:txBody>
      </p:sp>
      <p:sp>
        <p:nvSpPr>
          <p:cNvPr id="485" name="Google Shape;485;p23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487" name="Google Shape;487;p23"/>
          <p:cNvSpPr txBox="1"/>
          <p:nvPr/>
        </p:nvSpPr>
        <p:spPr>
          <a:xfrm>
            <a:off x="866775" y="1208633"/>
            <a:ext cx="41529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FUNDEB E RECURSOS DA EDUCAÇÃO BÁSICA (SUB-RAIZ 1.7.5.0)</a:t>
            </a:r>
            <a:endParaRPr/>
          </a:p>
        </p:txBody>
      </p:sp>
      <p:sp>
        <p:nvSpPr>
          <p:cNvPr id="488" name="Google Shape;488;p23"/>
          <p:cNvSpPr txBox="1"/>
          <p:nvPr/>
        </p:nvSpPr>
        <p:spPr>
          <a:xfrm>
            <a:off x="7200900" y="1194345"/>
            <a:ext cx="4181475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2025: R$ </a:t>
            </a:r>
            <a:r>
              <a:rPr lang="en-US" sz="1125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4.533.063,91 </a:t>
            </a:r>
            <a:r>
              <a:rPr lang="en-US" sz="1125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2026: R$ 4.110.685,40</a:t>
            </a:r>
            <a:endParaRPr dirty="0"/>
          </a:p>
        </p:txBody>
      </p:sp>
      <p:graphicFrame>
        <p:nvGraphicFramePr>
          <p:cNvPr id="489" name="Google Shape;489;p23"/>
          <p:cNvGraphicFramePr/>
          <p:nvPr>
            <p:extLst>
              <p:ext uri="{D42A27DB-BD31-4B8C-83A1-F6EECF244321}">
                <p14:modId xmlns:p14="http://schemas.microsoft.com/office/powerpoint/2010/main" val="197172270"/>
              </p:ext>
            </p:extLst>
          </p:nvPr>
        </p:nvGraphicFramePr>
        <p:xfrm>
          <a:off x="571500" y="2375445"/>
          <a:ext cx="11039475" cy="990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7600"/>
                <a:gridCol w="4579450"/>
                <a:gridCol w="1578475"/>
                <a:gridCol w="1589325"/>
                <a:gridCol w="1934625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 dirty="0" err="1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Código</a:t>
                      </a:r>
                      <a:r>
                        <a:rPr lang="en-US" sz="825" b="0" i="0" u="none" strike="noStrike" cap="none" dirty="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</a:t>
                      </a:r>
                      <a:r>
                        <a:rPr lang="en-US" sz="825" b="0" i="0" u="none" strike="noStrike" cap="none" dirty="0" err="1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Conta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Descrição da Conta Orçamentária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Diferença (2026 - 2025)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1.7.5.1.50.0.1.01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Transf. de Recursos do FUNDEB (Valor Principal do Fundo)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4.533.063,91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R$ 4.110.685,40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422.378,51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GERAL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Soma das Transferências Multigovernamentais (FUNDEB)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 dirty="0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</a:t>
                      </a:r>
                      <a:r>
                        <a:rPr lang="en-US" sz="975" b="1" i="0" u="none" strike="noStrike" cap="none" dirty="0" smtClean="0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4.533.063,91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R$ 4.110.685,40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 dirty="0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R$ </a:t>
                      </a:r>
                      <a:r>
                        <a:rPr lang="en-US" sz="975" b="1" i="0" u="none" strike="noStrike" cap="none" dirty="0" smtClean="0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422.378,51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490" name="Google Shape;490;p23"/>
          <p:cNvSpPr/>
          <p:nvPr/>
        </p:nvSpPr>
        <p:spPr>
          <a:xfrm>
            <a:off x="576262" y="3351758"/>
            <a:ext cx="13576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3"/>
          <p:cNvSpPr/>
          <p:nvPr/>
        </p:nvSpPr>
        <p:spPr>
          <a:xfrm>
            <a:off x="576262" y="3037433"/>
            <a:ext cx="1357610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3"/>
          <p:cNvSpPr/>
          <p:nvPr/>
        </p:nvSpPr>
        <p:spPr>
          <a:xfrm>
            <a:off x="576262" y="30374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3"/>
          <p:cNvSpPr/>
          <p:nvPr/>
        </p:nvSpPr>
        <p:spPr>
          <a:xfrm>
            <a:off x="1924347" y="30374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3"/>
          <p:cNvSpPr/>
          <p:nvPr/>
        </p:nvSpPr>
        <p:spPr>
          <a:xfrm>
            <a:off x="1933872" y="3351758"/>
            <a:ext cx="457944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3"/>
          <p:cNvSpPr/>
          <p:nvPr/>
        </p:nvSpPr>
        <p:spPr>
          <a:xfrm>
            <a:off x="1933872" y="3037433"/>
            <a:ext cx="4579441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3"/>
          <p:cNvSpPr/>
          <p:nvPr/>
        </p:nvSpPr>
        <p:spPr>
          <a:xfrm>
            <a:off x="1933872" y="30374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3"/>
          <p:cNvSpPr/>
          <p:nvPr/>
        </p:nvSpPr>
        <p:spPr>
          <a:xfrm>
            <a:off x="6503789" y="30374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3"/>
          <p:cNvSpPr/>
          <p:nvPr/>
        </p:nvSpPr>
        <p:spPr>
          <a:xfrm>
            <a:off x="6513314" y="3351758"/>
            <a:ext cx="157847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3"/>
          <p:cNvSpPr/>
          <p:nvPr/>
        </p:nvSpPr>
        <p:spPr>
          <a:xfrm>
            <a:off x="6513314" y="3037433"/>
            <a:ext cx="1578471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3"/>
          <p:cNvSpPr/>
          <p:nvPr/>
        </p:nvSpPr>
        <p:spPr>
          <a:xfrm>
            <a:off x="6513314" y="30374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3"/>
          <p:cNvSpPr/>
          <p:nvPr/>
        </p:nvSpPr>
        <p:spPr>
          <a:xfrm>
            <a:off x="8082260" y="30374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3"/>
          <p:cNvSpPr/>
          <p:nvPr/>
        </p:nvSpPr>
        <p:spPr>
          <a:xfrm>
            <a:off x="8091785" y="3351758"/>
            <a:ext cx="158933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3"/>
          <p:cNvSpPr/>
          <p:nvPr/>
        </p:nvSpPr>
        <p:spPr>
          <a:xfrm>
            <a:off x="8091785" y="3037433"/>
            <a:ext cx="1589335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3"/>
          <p:cNvSpPr/>
          <p:nvPr/>
        </p:nvSpPr>
        <p:spPr>
          <a:xfrm>
            <a:off x="8091785" y="30374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3"/>
          <p:cNvSpPr/>
          <p:nvPr/>
        </p:nvSpPr>
        <p:spPr>
          <a:xfrm>
            <a:off x="9671595" y="30374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3"/>
          <p:cNvSpPr/>
          <p:nvPr/>
        </p:nvSpPr>
        <p:spPr>
          <a:xfrm>
            <a:off x="9681120" y="3351758"/>
            <a:ext cx="193461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3"/>
          <p:cNvSpPr/>
          <p:nvPr/>
        </p:nvSpPr>
        <p:spPr>
          <a:xfrm>
            <a:off x="9681120" y="3037433"/>
            <a:ext cx="1934616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3"/>
          <p:cNvSpPr/>
          <p:nvPr/>
        </p:nvSpPr>
        <p:spPr>
          <a:xfrm>
            <a:off x="9681120" y="30374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3"/>
          <p:cNvSpPr/>
          <p:nvPr/>
        </p:nvSpPr>
        <p:spPr>
          <a:xfrm>
            <a:off x="11606212" y="303743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9233" y="315173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19233" y="282312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19233" y="282312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9233" y="3151733"/>
            <a:ext cx="76200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7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80045"/>
            <a:ext cx="110490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4"/>
          <p:cNvSpPr txBox="1"/>
          <p:nvPr/>
        </p:nvSpPr>
        <p:spPr>
          <a:xfrm>
            <a:off x="714375" y="476250"/>
            <a:ext cx="4130516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Outras Receitas Correntes</a:t>
            </a:r>
            <a:endParaRPr/>
          </a:p>
        </p:txBody>
      </p:sp>
      <p:sp>
        <p:nvSpPr>
          <p:cNvPr id="522" name="Google Shape;522;p24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4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525" name="Google Shape;525;p24"/>
          <p:cNvSpPr txBox="1"/>
          <p:nvPr/>
        </p:nvSpPr>
        <p:spPr>
          <a:xfrm>
            <a:off x="866775" y="1208633"/>
            <a:ext cx="348615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MACRO CATEGORIA: DEMAIS RECURSOS CORRENTES</a:t>
            </a:r>
            <a:endParaRPr/>
          </a:p>
        </p:txBody>
      </p:sp>
      <p:sp>
        <p:nvSpPr>
          <p:cNvPr id="526" name="Google Shape;526;p24"/>
          <p:cNvSpPr txBox="1"/>
          <p:nvPr/>
        </p:nvSpPr>
        <p:spPr>
          <a:xfrm>
            <a:off x="7467600" y="1194345"/>
            <a:ext cx="39147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2025: R$ 170.756,69 Total 2026: R$ 213.592,77</a:t>
            </a:r>
            <a:endParaRPr/>
          </a:p>
        </p:txBody>
      </p:sp>
      <p:graphicFrame>
        <p:nvGraphicFramePr>
          <p:cNvPr id="527" name="Google Shape;527;p24"/>
          <p:cNvGraphicFramePr/>
          <p:nvPr/>
        </p:nvGraphicFramePr>
        <p:xfrm>
          <a:off x="571500" y="1680120"/>
          <a:ext cx="11039450" cy="1628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83350"/>
                <a:gridCol w="4457400"/>
                <a:gridCol w="1608375"/>
                <a:gridCol w="1619400"/>
                <a:gridCol w="1970925"/>
              </a:tblGrid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Código Conta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Subcategoria de Receita (Sub-raiz)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Diferença (2026 - 2025)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1.9.1.1.01.0.1.00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Multas Administrativas, Contratuais e Judiciais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R$ 30.196,39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R$ 23.774,08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R$ 6.422,31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1.9.2.2.99.0.1.99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Indenizações, Restituições e Ressarcimentos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R$ 14.480,35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R$ 28.206,02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R$ 13.725,67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1.9.9.9.99.2.1.00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Demais Receitas Correntes (Cemitério, Outros Primários)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R$ 126.079,95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R$ 161.612,67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R$ 35.532,72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GERAL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Soma Outras Receitas Correntes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R$ 170.756,69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R$ 213.592,77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+ R$ 42.836,08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528" name="Google Shape;528;p24"/>
          <p:cNvSpPr/>
          <p:nvPr/>
        </p:nvSpPr>
        <p:spPr>
          <a:xfrm>
            <a:off x="576262" y="3294608"/>
            <a:ext cx="138335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4"/>
          <p:cNvSpPr/>
          <p:nvPr/>
        </p:nvSpPr>
        <p:spPr>
          <a:xfrm>
            <a:off x="576262" y="2980283"/>
            <a:ext cx="1383357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4"/>
          <p:cNvSpPr/>
          <p:nvPr/>
        </p:nvSpPr>
        <p:spPr>
          <a:xfrm>
            <a:off x="576262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4"/>
          <p:cNvSpPr/>
          <p:nvPr/>
        </p:nvSpPr>
        <p:spPr>
          <a:xfrm>
            <a:off x="1950094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4"/>
          <p:cNvSpPr/>
          <p:nvPr/>
        </p:nvSpPr>
        <p:spPr>
          <a:xfrm>
            <a:off x="1959619" y="3294608"/>
            <a:ext cx="445740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4"/>
          <p:cNvSpPr/>
          <p:nvPr/>
        </p:nvSpPr>
        <p:spPr>
          <a:xfrm>
            <a:off x="1959619" y="2980283"/>
            <a:ext cx="4457402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4"/>
          <p:cNvSpPr/>
          <p:nvPr/>
        </p:nvSpPr>
        <p:spPr>
          <a:xfrm>
            <a:off x="1959619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4"/>
          <p:cNvSpPr/>
          <p:nvPr/>
        </p:nvSpPr>
        <p:spPr>
          <a:xfrm>
            <a:off x="6407497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4"/>
          <p:cNvSpPr/>
          <p:nvPr/>
        </p:nvSpPr>
        <p:spPr>
          <a:xfrm>
            <a:off x="6417022" y="3294608"/>
            <a:ext cx="16083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4"/>
          <p:cNvSpPr/>
          <p:nvPr/>
        </p:nvSpPr>
        <p:spPr>
          <a:xfrm>
            <a:off x="6417022" y="2980283"/>
            <a:ext cx="1608385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4"/>
          <p:cNvSpPr/>
          <p:nvPr/>
        </p:nvSpPr>
        <p:spPr>
          <a:xfrm>
            <a:off x="6417022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4"/>
          <p:cNvSpPr/>
          <p:nvPr/>
        </p:nvSpPr>
        <p:spPr>
          <a:xfrm>
            <a:off x="8015882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4"/>
          <p:cNvSpPr/>
          <p:nvPr/>
        </p:nvSpPr>
        <p:spPr>
          <a:xfrm>
            <a:off x="8025407" y="3294608"/>
            <a:ext cx="161939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4"/>
          <p:cNvSpPr/>
          <p:nvPr/>
        </p:nvSpPr>
        <p:spPr>
          <a:xfrm>
            <a:off x="8025407" y="2980283"/>
            <a:ext cx="1619398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4"/>
          <p:cNvSpPr/>
          <p:nvPr/>
        </p:nvSpPr>
        <p:spPr>
          <a:xfrm>
            <a:off x="8025407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4"/>
          <p:cNvSpPr/>
          <p:nvPr/>
        </p:nvSpPr>
        <p:spPr>
          <a:xfrm>
            <a:off x="9635281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4"/>
          <p:cNvSpPr/>
          <p:nvPr/>
        </p:nvSpPr>
        <p:spPr>
          <a:xfrm>
            <a:off x="9644806" y="3294608"/>
            <a:ext cx="197093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4"/>
          <p:cNvSpPr/>
          <p:nvPr/>
        </p:nvSpPr>
        <p:spPr>
          <a:xfrm>
            <a:off x="9644806" y="2980283"/>
            <a:ext cx="1970930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4"/>
          <p:cNvSpPr/>
          <p:nvPr/>
        </p:nvSpPr>
        <p:spPr>
          <a:xfrm>
            <a:off x="9644806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4"/>
          <p:cNvSpPr/>
          <p:nvPr/>
        </p:nvSpPr>
        <p:spPr>
          <a:xfrm>
            <a:off x="11606212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2919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82919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82919" y="30945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82919" y="27659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2919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82919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82919" y="27659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82919" y="3094583"/>
            <a:ext cx="76200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5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80045"/>
            <a:ext cx="110490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5"/>
          <p:cNvSpPr txBox="1"/>
          <p:nvPr/>
        </p:nvSpPr>
        <p:spPr>
          <a:xfrm>
            <a:off x="714375" y="476250"/>
            <a:ext cx="3000375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Receitas de Capital</a:t>
            </a:r>
            <a:endParaRPr/>
          </a:p>
        </p:txBody>
      </p:sp>
      <p:sp>
        <p:nvSpPr>
          <p:cNvPr id="564" name="Google Shape;564;p25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5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567" name="Google Shape;567;p25"/>
          <p:cNvSpPr txBox="1"/>
          <p:nvPr/>
        </p:nvSpPr>
        <p:spPr>
          <a:xfrm>
            <a:off x="866775" y="1208633"/>
            <a:ext cx="43053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MACRO CATEGORIA: ESTRUTURAÇÃO URBANA E INVESTIMENTOS</a:t>
            </a:r>
            <a:endParaRPr/>
          </a:p>
        </p:txBody>
      </p:sp>
      <p:sp>
        <p:nvSpPr>
          <p:cNvPr id="568" name="Google Shape;568;p25"/>
          <p:cNvSpPr txBox="1"/>
          <p:nvPr/>
        </p:nvSpPr>
        <p:spPr>
          <a:xfrm>
            <a:off x="7267575" y="1194345"/>
            <a:ext cx="41148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2025: R$ 124.265,99 Total 2026: R$ 6.952.700,00</a:t>
            </a:r>
            <a:endParaRPr/>
          </a:p>
        </p:txBody>
      </p:sp>
      <p:graphicFrame>
        <p:nvGraphicFramePr>
          <p:cNvPr id="569" name="Google Shape;569;p25"/>
          <p:cNvGraphicFramePr/>
          <p:nvPr/>
        </p:nvGraphicFramePr>
        <p:xfrm>
          <a:off x="571500" y="1680120"/>
          <a:ext cx="11039500" cy="19479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6725"/>
                <a:gridCol w="4663675"/>
                <a:gridCol w="1552725"/>
                <a:gridCol w="1563450"/>
                <a:gridCol w="1902925"/>
              </a:tblGrid>
              <a:tr h="32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Código Conta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Subcategoria de Receita (Sub-raiz)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Diferença (2026 - 2025)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</a:tr>
              <a:tr h="32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2.1.1.2.54.0.1.00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Operações de Crédito Internas (Modernização e Investimento)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R$ 5.150.000,00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R$ 5.150.000,00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2.2.1.3.01.0.1.00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Alienação de Bens Móveis e Semoventes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R$ 847.700,00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R$ 847.700,00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2.4.1.4.99.0.1.00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Transferências de Capital de Convênios da União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R$ 955.000,00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R$ 955.000,00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2.4.2.2.99.0.1.98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Transferências de Capital de Convênios do Estado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R$ 124.265,99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R$ 124.265,99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GERAL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Soma Consolidada de Receitas de Capital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R$ 124.265,99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R$ 6.952.700,00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+ R$ 6.828.434,01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570" name="Google Shape;570;p25"/>
          <p:cNvSpPr/>
          <p:nvPr/>
        </p:nvSpPr>
        <p:spPr>
          <a:xfrm>
            <a:off x="576262" y="3613695"/>
            <a:ext cx="135671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576262" y="3299370"/>
            <a:ext cx="1356717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576262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5"/>
          <p:cNvSpPr/>
          <p:nvPr/>
        </p:nvSpPr>
        <p:spPr>
          <a:xfrm>
            <a:off x="1923454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5"/>
          <p:cNvSpPr/>
          <p:nvPr/>
        </p:nvSpPr>
        <p:spPr>
          <a:xfrm>
            <a:off x="1932979" y="3613695"/>
            <a:ext cx="466367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5"/>
          <p:cNvSpPr/>
          <p:nvPr/>
        </p:nvSpPr>
        <p:spPr>
          <a:xfrm>
            <a:off x="1932979" y="3299370"/>
            <a:ext cx="4663678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5"/>
          <p:cNvSpPr/>
          <p:nvPr/>
        </p:nvSpPr>
        <p:spPr>
          <a:xfrm>
            <a:off x="1932979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5"/>
          <p:cNvSpPr/>
          <p:nvPr/>
        </p:nvSpPr>
        <p:spPr>
          <a:xfrm>
            <a:off x="6587132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5"/>
          <p:cNvSpPr/>
          <p:nvPr/>
        </p:nvSpPr>
        <p:spPr>
          <a:xfrm>
            <a:off x="6596657" y="3613695"/>
            <a:ext cx="15527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5"/>
          <p:cNvSpPr/>
          <p:nvPr/>
        </p:nvSpPr>
        <p:spPr>
          <a:xfrm>
            <a:off x="6596657" y="3299370"/>
            <a:ext cx="1552723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5"/>
          <p:cNvSpPr/>
          <p:nvPr/>
        </p:nvSpPr>
        <p:spPr>
          <a:xfrm>
            <a:off x="6596657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5"/>
          <p:cNvSpPr/>
          <p:nvPr/>
        </p:nvSpPr>
        <p:spPr>
          <a:xfrm>
            <a:off x="8139856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5"/>
          <p:cNvSpPr/>
          <p:nvPr/>
        </p:nvSpPr>
        <p:spPr>
          <a:xfrm>
            <a:off x="8149381" y="3613695"/>
            <a:ext cx="156343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5"/>
          <p:cNvSpPr/>
          <p:nvPr/>
        </p:nvSpPr>
        <p:spPr>
          <a:xfrm>
            <a:off x="8149381" y="3299370"/>
            <a:ext cx="1563439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5"/>
          <p:cNvSpPr/>
          <p:nvPr/>
        </p:nvSpPr>
        <p:spPr>
          <a:xfrm>
            <a:off x="8149381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5"/>
          <p:cNvSpPr/>
          <p:nvPr/>
        </p:nvSpPr>
        <p:spPr>
          <a:xfrm>
            <a:off x="9703296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5"/>
          <p:cNvSpPr/>
          <p:nvPr/>
        </p:nvSpPr>
        <p:spPr>
          <a:xfrm>
            <a:off x="9712821" y="3613695"/>
            <a:ext cx="190291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5"/>
          <p:cNvSpPr/>
          <p:nvPr/>
        </p:nvSpPr>
        <p:spPr>
          <a:xfrm>
            <a:off x="9712821" y="3299370"/>
            <a:ext cx="1902916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5"/>
          <p:cNvSpPr/>
          <p:nvPr/>
        </p:nvSpPr>
        <p:spPr>
          <a:xfrm>
            <a:off x="9712821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5"/>
          <p:cNvSpPr/>
          <p:nvPr/>
        </p:nvSpPr>
        <p:spPr>
          <a:xfrm>
            <a:off x="11606212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0933" y="3085058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50933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50933" y="34136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50933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50933" y="27659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50933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50933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50933" y="27659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0933" y="3085058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50933" y="3413670"/>
            <a:ext cx="76200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6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80045"/>
            <a:ext cx="110490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26"/>
          <p:cNvSpPr txBox="1"/>
          <p:nvPr/>
        </p:nvSpPr>
        <p:spPr>
          <a:xfrm>
            <a:off x="714375" y="476250"/>
            <a:ext cx="528066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Resumo da Receita Orçamentária</a:t>
            </a:r>
            <a:endParaRPr/>
          </a:p>
        </p:txBody>
      </p:sp>
      <p:sp>
        <p:nvSpPr>
          <p:cNvPr id="608" name="Google Shape;608;p26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6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611" name="Google Shape;611;p26"/>
          <p:cNvSpPr txBox="1"/>
          <p:nvPr/>
        </p:nvSpPr>
        <p:spPr>
          <a:xfrm>
            <a:off x="866775" y="1208633"/>
            <a:ext cx="5562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CONSOLIDAÇÃO DE RECEITAS CORRENTES, CAPITAL E DEDUÇÕES ORÇAMENTÁRIAS</a:t>
            </a:r>
            <a:endParaRPr/>
          </a:p>
        </p:txBody>
      </p:sp>
      <p:sp>
        <p:nvSpPr>
          <p:cNvPr id="612" name="Google Shape;612;p26"/>
          <p:cNvSpPr txBox="1"/>
          <p:nvPr/>
        </p:nvSpPr>
        <p:spPr>
          <a:xfrm>
            <a:off x="6715125" y="1194345"/>
            <a:ext cx="46672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Líquido 2025: R$ 27.527.211,76 Líquido 2026: R$ 36.352.184,95</a:t>
            </a:r>
            <a:endParaRPr/>
          </a:p>
        </p:txBody>
      </p:sp>
      <p:graphicFrame>
        <p:nvGraphicFramePr>
          <p:cNvPr id="613" name="Google Shape;613;p26"/>
          <p:cNvGraphicFramePr/>
          <p:nvPr>
            <p:extLst>
              <p:ext uri="{D42A27DB-BD31-4B8C-83A1-F6EECF244321}">
                <p14:modId xmlns:p14="http://schemas.microsoft.com/office/powerpoint/2010/main" val="1744923160"/>
              </p:ext>
            </p:extLst>
          </p:nvPr>
        </p:nvGraphicFramePr>
        <p:xfrm>
          <a:off x="571500" y="1775370"/>
          <a:ext cx="11039475" cy="1909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79825"/>
                <a:gridCol w="4865625"/>
                <a:gridCol w="1391400"/>
                <a:gridCol w="1400925"/>
                <a:gridCol w="1701700"/>
              </a:tblGrid>
              <a:tr h="38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 dirty="0" err="1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Fluxo</a:t>
                      </a:r>
                      <a:r>
                        <a:rPr lang="en-US" sz="825" b="0" i="0" u="none" strike="noStrike" cap="none" dirty="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</a:t>
                      </a:r>
                      <a:r>
                        <a:rPr lang="en-US" sz="825" b="0" i="0" u="none" strike="noStrike" cap="none" dirty="0" err="1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Orçamentário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Natureza da Receita (Resumo Macro)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Diferença (2026 - 2025)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</a:tr>
              <a:tr h="38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Correntes (A)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Receitas Correntes Brutas (Impostos, Taxas, Transf. Correntes, etc.)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30.991.171,56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R$ 33.183.126,07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2.191.954,51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Capital (B)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Receitas de Capital Brutas (Operações de Crédito, Alienações, Convênios)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R$ 124.265,99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R$ 6.952.700,00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R$ 6.828.434,01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8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Deduções (C)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 err="1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Deduções</a:t>
                      </a: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de </a:t>
                      </a:r>
                      <a:r>
                        <a:rPr lang="en-US" sz="975" b="0" i="0" u="none" strike="noStrike" cap="none" dirty="0" err="1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Receita</a:t>
                      </a: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(</a:t>
                      </a:r>
                      <a:r>
                        <a:rPr lang="en-US" sz="975" b="0" i="0" u="none" strike="noStrike" cap="none" dirty="0" err="1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Inicia</a:t>
                      </a: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com </a:t>
                      </a:r>
                      <a:r>
                        <a:rPr lang="en-US" sz="975" b="0" i="0" u="none" strike="noStrike" cap="none" dirty="0" err="1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Conta</a:t>
                      </a: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9)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-R$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3.588.225,79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-R$ 3.783.641,12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</a:t>
                      </a: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195.415,33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RECEITA LÍQUIDA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DA RECEITA ORÇAMENTÁRIA LÍQUIDA (A + B - C)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R$ 27.527.211,76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R$ 36.352.184,95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 dirty="0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+ R$ 8.824.973,19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614" name="Google Shape;614;p26"/>
          <p:cNvSpPr/>
          <p:nvPr/>
        </p:nvSpPr>
        <p:spPr>
          <a:xfrm>
            <a:off x="576262" y="3670845"/>
            <a:ext cx="16798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6"/>
          <p:cNvSpPr/>
          <p:nvPr/>
        </p:nvSpPr>
        <p:spPr>
          <a:xfrm>
            <a:off x="576262" y="3356520"/>
            <a:ext cx="1679823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6"/>
          <p:cNvSpPr/>
          <p:nvPr/>
        </p:nvSpPr>
        <p:spPr>
          <a:xfrm>
            <a:off x="576262" y="335652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6"/>
          <p:cNvSpPr/>
          <p:nvPr/>
        </p:nvSpPr>
        <p:spPr>
          <a:xfrm>
            <a:off x="2246560" y="335652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6"/>
          <p:cNvSpPr/>
          <p:nvPr/>
        </p:nvSpPr>
        <p:spPr>
          <a:xfrm>
            <a:off x="2256085" y="3670845"/>
            <a:ext cx="486563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6"/>
          <p:cNvSpPr/>
          <p:nvPr/>
        </p:nvSpPr>
        <p:spPr>
          <a:xfrm>
            <a:off x="2256085" y="3356520"/>
            <a:ext cx="4865637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6"/>
          <p:cNvSpPr/>
          <p:nvPr/>
        </p:nvSpPr>
        <p:spPr>
          <a:xfrm>
            <a:off x="2256085" y="335652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6"/>
          <p:cNvSpPr/>
          <p:nvPr/>
        </p:nvSpPr>
        <p:spPr>
          <a:xfrm>
            <a:off x="7112198" y="335652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6"/>
          <p:cNvSpPr/>
          <p:nvPr/>
        </p:nvSpPr>
        <p:spPr>
          <a:xfrm>
            <a:off x="7121723" y="3670845"/>
            <a:ext cx="139139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6"/>
          <p:cNvSpPr/>
          <p:nvPr/>
        </p:nvSpPr>
        <p:spPr>
          <a:xfrm>
            <a:off x="7121723" y="3356520"/>
            <a:ext cx="1391394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6"/>
          <p:cNvSpPr/>
          <p:nvPr/>
        </p:nvSpPr>
        <p:spPr>
          <a:xfrm>
            <a:off x="7121723" y="335652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26"/>
          <p:cNvSpPr/>
          <p:nvPr/>
        </p:nvSpPr>
        <p:spPr>
          <a:xfrm>
            <a:off x="8503592" y="335652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6"/>
          <p:cNvSpPr/>
          <p:nvPr/>
        </p:nvSpPr>
        <p:spPr>
          <a:xfrm>
            <a:off x="8513117" y="3670845"/>
            <a:ext cx="14009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6"/>
          <p:cNvSpPr/>
          <p:nvPr/>
        </p:nvSpPr>
        <p:spPr>
          <a:xfrm>
            <a:off x="8513117" y="3356520"/>
            <a:ext cx="1400919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6"/>
          <p:cNvSpPr/>
          <p:nvPr/>
        </p:nvSpPr>
        <p:spPr>
          <a:xfrm>
            <a:off x="8513117" y="335652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6"/>
          <p:cNvSpPr/>
          <p:nvPr/>
        </p:nvSpPr>
        <p:spPr>
          <a:xfrm>
            <a:off x="9904511" y="335652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6"/>
          <p:cNvSpPr/>
          <p:nvPr/>
        </p:nvSpPr>
        <p:spPr>
          <a:xfrm>
            <a:off x="9914036" y="3670845"/>
            <a:ext cx="17017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6"/>
          <p:cNvSpPr/>
          <p:nvPr/>
        </p:nvSpPr>
        <p:spPr>
          <a:xfrm>
            <a:off x="9914036" y="3356520"/>
            <a:ext cx="1701700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6"/>
          <p:cNvSpPr/>
          <p:nvPr/>
        </p:nvSpPr>
        <p:spPr>
          <a:xfrm>
            <a:off x="9914036" y="335652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6"/>
          <p:cNvSpPr/>
          <p:nvPr/>
        </p:nvSpPr>
        <p:spPr>
          <a:xfrm>
            <a:off x="11606212" y="335652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p2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2149" y="2749301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52149" y="347082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52149" y="23563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52149" y="23563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2149" y="2749301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52149" y="347082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639;p2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0281" y="3079726"/>
            <a:ext cx="76200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9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Urbanist"/>
                <a:ea typeface="Urbanist"/>
                <a:cs typeface="Urbanist"/>
                <a:sym typeface="Urbanist"/>
              </a:rPr>
              <a:t>APURAÇÃO DO RESULTADO POR FONTE DE RECURSOS</a:t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1E3A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8" name="Google Shape;138;p16"/>
          <p:cNvGraphicFramePr/>
          <p:nvPr/>
        </p:nvGraphicFramePr>
        <p:xfrm>
          <a:off x="571500" y="2322314"/>
          <a:ext cx="11049000" cy="20895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13500"/>
                <a:gridCol w="2350750"/>
                <a:gridCol w="1798875"/>
                <a:gridCol w="2636925"/>
                <a:gridCol w="2248950"/>
              </a:tblGrid>
              <a:tr h="522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Fonte de Recursos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Disponibilidade Bancária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Liquidada a Pagar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Disponibilidade de Recursos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Coeficiente de Liquidez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</a:tr>
              <a:tr h="522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Recursos Livres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R$ 3.888.158,57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R$ 399.753,91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1E3A8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R$ 2.429.758,86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1E3A8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2,67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2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Recursos Vinculados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R$ 20.153.533,95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R$ 249.573,57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1E3A8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R$ 17.645.877,27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1E3A8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8,04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52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TOTAL GERAL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R$ 24.041.692,52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R$ 649.327,48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R$ 20.075.636,13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6,06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139" name="Google Shape;139;p16"/>
          <p:cNvSpPr/>
          <p:nvPr/>
        </p:nvSpPr>
        <p:spPr>
          <a:xfrm>
            <a:off x="571500" y="4697610"/>
            <a:ext cx="11049000" cy="704850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762000" y="4888110"/>
            <a:ext cx="106680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1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Nota: O Coeficiente de Liquidez indica quantos reais existem imediatamente disponíveis para pagar cada R$ 1,00 de dívida de curto prazo. Um índice de 6,06 demonstra excelente saúde financeira. </a:t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571500" y="4697610"/>
            <a:ext cx="47625" cy="70485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571500" y="3357562"/>
            <a:ext cx="201349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2584995" y="3357562"/>
            <a:ext cx="23507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4935735" y="3357562"/>
            <a:ext cx="17988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6734621" y="3357562"/>
            <a:ext cx="263693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9371558" y="3357562"/>
            <a:ext cx="224894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571500" y="3877567"/>
            <a:ext cx="201349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2584995" y="3877567"/>
            <a:ext cx="23507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4935735" y="3877567"/>
            <a:ext cx="17988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6734621" y="3877567"/>
            <a:ext cx="263693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9371558" y="3877567"/>
            <a:ext cx="224894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571500" y="4397573"/>
            <a:ext cx="201349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2584995" y="4397573"/>
            <a:ext cx="23507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4935735" y="4397573"/>
            <a:ext cx="17988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6734621" y="4397573"/>
            <a:ext cx="263693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9371558" y="4397573"/>
            <a:ext cx="224894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3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09613"/>
            <a:ext cx="533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840259"/>
            <a:ext cx="5334000" cy="154111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1E3A8A"/>
                </a:solidFill>
                <a:latin typeface="Urbanist"/>
                <a:ea typeface="Urbanist"/>
                <a:cs typeface="Urbanist"/>
                <a:sym typeface="Urbanist"/>
              </a:rPr>
              <a:t>REPASSES À CÂMARA MUNICIPAL</a:t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1E3A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1909613"/>
            <a:ext cx="5334000" cy="381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7" name="Google Shape;167;p17"/>
          <p:cNvGraphicFramePr/>
          <p:nvPr/>
        </p:nvGraphicFramePr>
        <p:xfrm>
          <a:off x="6286500" y="3571875"/>
          <a:ext cx="5334000" cy="15695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6900"/>
                <a:gridCol w="2057100"/>
              </a:tblGrid>
              <a:tr h="52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Status do Repasse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Valor Acumulado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</a:tr>
              <a:tr h="52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Repassado (Jan a Abr/2026)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1E3A8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R$ 1.352.540,00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3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 Repassar (Maio a Dez/2026)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EF4444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R$ 2.705.080,00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168" name="Google Shape;168;p17"/>
          <p:cNvSpPr txBox="1"/>
          <p:nvPr/>
        </p:nvSpPr>
        <p:spPr>
          <a:xfrm>
            <a:off x="6286500" y="5331916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Repasses mensais fixos de </a:t>
            </a:r>
            <a:r>
              <a:rPr lang="en-US" sz="1125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R$ 338.135,00</a:t>
            </a:r>
            <a:r>
              <a:rPr lang="en-US" sz="1125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 realizados pontualmente conforme a legislação vigente.</a:t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6572250" y="2164109"/>
            <a:ext cx="47625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Orçamento Anual Previsto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6572250" y="2438400"/>
            <a:ext cx="4762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E3A8A"/>
                </a:solidFill>
                <a:latin typeface="Inter"/>
                <a:ea typeface="Inter"/>
                <a:cs typeface="Inter"/>
                <a:sym typeface="Inter"/>
              </a:rPr>
              <a:t>R$ 4.057.620,00</a:t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6286500" y="4607123"/>
            <a:ext cx="327689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9563397" y="4607123"/>
            <a:ext cx="205710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6286500" y="5127128"/>
            <a:ext cx="327689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9563397" y="5127128"/>
            <a:ext cx="205710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0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990600" y="2885628"/>
            <a:ext cx="6845855" cy="113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0" i="0" u="none" strike="noStrike" cap="none">
                <a:solidFill>
                  <a:srgbClr val="0F172A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Execução Orçamentária das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00" b="0" i="0" u="none" strike="noStrike" cap="none">
                <a:solidFill>
                  <a:srgbClr val="0F172A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 Receitas e Despesas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762000" y="2885628"/>
            <a:ext cx="57150" cy="1139130"/>
          </a:xfrm>
          <a:prstGeom prst="rect">
            <a:avLst/>
          </a:prstGeom>
          <a:solidFill>
            <a:srgbClr val="B453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047750" y="4167633"/>
            <a:ext cx="7553325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B5563"/>
                </a:solidFill>
                <a:latin typeface="Inter"/>
                <a:ea typeface="Inter"/>
                <a:cs typeface="Inter"/>
                <a:sym typeface="Inter"/>
              </a:rPr>
              <a:t>Análise Consolidada Detalhada | 01 de Janeiro a 30 de Abril de 2026 | Lima Duarte - MG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511325"/>
            <a:ext cx="3403550" cy="250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4150" y="2511325"/>
            <a:ext cx="3403550" cy="250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26300" y="2511325"/>
            <a:ext cx="3403550" cy="250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175" y="2768500"/>
            <a:ext cx="4953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019175" y="3454300"/>
            <a:ext cx="303366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Câmara Municipal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019175" y="3768625"/>
            <a:ext cx="2889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F172A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R$ 794.157,94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019175" y="4168675"/>
            <a:ext cx="2889200" cy="55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Representa </a:t>
            </a:r>
            <a:r>
              <a:rPr lang="en-US" sz="1012" b="1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2,64%</a:t>
            </a:r>
            <a:r>
              <a:rPr lang="en-US" sz="1012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 do total liquidado. Recursos dedicados ao funcionamento administrativo da estrutura legislativa municipal.</a:t>
            </a:r>
            <a:endParaRPr/>
          </a:p>
        </p:txBody>
      </p:sp>
      <p:pic>
        <p:nvPicPr>
          <p:cNvPr id="101" name="Google Shape;101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1325" y="2797075"/>
            <a:ext cx="4953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4651325" y="3482875"/>
            <a:ext cx="303366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Prefeitura Municipal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4651325" y="3797200"/>
            <a:ext cx="2889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B45309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R$ 27.690.118,30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4651325" y="4197250"/>
            <a:ext cx="2889200" cy="55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Centraliza </a:t>
            </a:r>
            <a:r>
              <a:rPr lang="en-US" sz="1012" b="1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92,07%</a:t>
            </a:r>
            <a:r>
              <a:rPr lang="en-US" sz="1012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 das despesas orçamentárias, englobando todas as secretarias setoriais e fundos do Executivo.</a:t>
            </a:r>
            <a:endParaRPr/>
          </a:p>
        </p:txBody>
      </p:sp>
      <p:pic>
        <p:nvPicPr>
          <p:cNvPr id="105" name="Google Shape;105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3475" y="2768500"/>
            <a:ext cx="4953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8283475" y="3454300"/>
            <a:ext cx="303366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DEMAE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8283475" y="3768625"/>
            <a:ext cx="2889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F172A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R$ 1.590.058,52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8283475" y="4168675"/>
            <a:ext cx="2889200" cy="55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Representa </a:t>
            </a:r>
            <a:r>
              <a:rPr lang="en-US" sz="1012" b="1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5,29%</a:t>
            </a:r>
            <a:r>
              <a:rPr lang="en-US" sz="1012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 das despesas. Focado exclusivamente nas atividades de gestão de água, esgoto e saneamento municipal.</a:t>
            </a:r>
            <a:endParaRPr/>
          </a:p>
        </p:txBody>
      </p:sp>
      <p:pic>
        <p:nvPicPr>
          <p:cNvPr id="109" name="Google Shape;109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43000" y="2892325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41812" y="2920900"/>
            <a:ext cx="3143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35875" y="2892325"/>
            <a:ext cx="1905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762000" y="571500"/>
            <a:ext cx="112014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 err="1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Despesas</a:t>
            </a:r>
            <a:r>
              <a:rPr lang="en-US" sz="2700" b="1" i="0" u="none" strike="noStrike" cap="none" dirty="0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en-US" sz="2700" b="1" i="0" u="none" strike="noStrike" cap="none" dirty="0" err="1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Liquidadas</a:t>
            </a:r>
            <a:r>
              <a:rPr lang="en-US" sz="2700" b="1" i="0" u="none" strike="noStrike" cap="none" dirty="0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en-US" sz="2700" b="1" i="0" u="none" strike="noStrike" cap="none" dirty="0" err="1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por</a:t>
            </a:r>
            <a:r>
              <a:rPr lang="en-US" sz="2700" b="1" i="0" u="none" strike="noStrike" cap="none" dirty="0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en-US" sz="2700" b="1" i="0" u="none" strike="noStrike" cap="none" dirty="0" err="1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Grandes</a:t>
            </a:r>
            <a:r>
              <a:rPr lang="en-US" sz="2700" b="1" i="0" u="none" strike="noStrike" cap="none" dirty="0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en-US" sz="2700" b="1" i="0" u="none" strike="noStrike" cap="none" dirty="0" err="1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Órgãos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703909"/>
            <a:ext cx="10668000" cy="21169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9" name="Google Shape;139;p16"/>
          <p:cNvGraphicFramePr/>
          <p:nvPr/>
        </p:nvGraphicFramePr>
        <p:xfrm>
          <a:off x="771525" y="2713434"/>
          <a:ext cx="10648950" cy="2097875"/>
        </p:xfrm>
        <a:graphic>
          <a:graphicData uri="http://schemas.openxmlformats.org/drawingml/2006/table">
            <a:tbl>
              <a:tblPr firstRow="1" bandRow="1">
                <a:noFill/>
                <a:tableStyleId>{675B63C0-C020-4273-83B2-0E938B0E6EA4}</a:tableStyleId>
              </a:tblPr>
              <a:tblGrid>
                <a:gridCol w="5042750"/>
                <a:gridCol w="2992625"/>
                <a:gridCol w="2613575"/>
              </a:tblGrid>
              <a:tr h="4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Código &amp; Descrição da Unidade Gestora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Despesa Liquidada (R$)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Representação (%)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2.5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Fundo Municipal de Saúde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R$ 8.369.638,81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30,22%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2.3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Secretaria Municipal de Educação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R$ 7.023.907,57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25,37%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2.6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Secretaria de Obras e Infraestrutura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R$ 3.191.589,49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11,53%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Subtotal (Três Maiores Estruturas Operacionais)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R$ 18.585.135,87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67,12%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</a:tbl>
          </a:graphicData>
        </a:graphic>
      </p:graphicFrame>
      <p:sp>
        <p:nvSpPr>
          <p:cNvPr id="140" name="Google Shape;140;p16"/>
          <p:cNvSpPr/>
          <p:nvPr/>
        </p:nvSpPr>
        <p:spPr>
          <a:xfrm>
            <a:off x="771525" y="3563540"/>
            <a:ext cx="504274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5814268" y="3563540"/>
            <a:ext cx="299263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8806904" y="3563540"/>
            <a:ext cx="261357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771525" y="3975496"/>
            <a:ext cx="504274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5814268" y="3975496"/>
            <a:ext cx="299263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8806904" y="3975496"/>
            <a:ext cx="261357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771525" y="4387453"/>
            <a:ext cx="504274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5814268" y="4387453"/>
            <a:ext cx="299263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8806904" y="4387453"/>
            <a:ext cx="261357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762000" y="571500"/>
            <a:ext cx="112014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 err="1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Executivo</a:t>
            </a:r>
            <a:r>
              <a:rPr lang="en-US" sz="2700" b="1" i="0" u="none" strike="noStrike" cap="none" dirty="0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: </a:t>
            </a:r>
            <a:r>
              <a:rPr lang="en-US" sz="2700" b="1" i="0" u="none" strike="noStrike" cap="none" dirty="0" err="1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Saúde</a:t>
            </a:r>
            <a:r>
              <a:rPr lang="en-US" sz="2700" b="1" i="0" u="none" strike="noStrike" cap="none" dirty="0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, </a:t>
            </a:r>
            <a:r>
              <a:rPr lang="en-US" sz="2700" b="1" i="0" u="none" strike="noStrike" cap="none" dirty="0" err="1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Educação</a:t>
            </a:r>
            <a:r>
              <a:rPr lang="en-US" sz="2700" b="1" i="0" u="none" strike="noStrike" cap="none" dirty="0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e </a:t>
            </a:r>
            <a:r>
              <a:rPr lang="en-US" sz="2700" b="1" i="0" u="none" strike="noStrike" cap="none" dirty="0" err="1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Obras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689645"/>
            <a:ext cx="3524250" cy="215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3875" y="1689645"/>
            <a:ext cx="3524250" cy="215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6250" y="1689645"/>
            <a:ext cx="3524250" cy="215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714375" y="476250"/>
            <a:ext cx="3870483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Visão Geral das Receitas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571500" y="1080045"/>
            <a:ext cx="1104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334155"/>
                </a:solidFill>
                <a:latin typeface="Montserrat"/>
                <a:ea typeface="Montserrat"/>
                <a:cs typeface="Montserrat"/>
                <a:sym typeface="Montserrat"/>
              </a:rPr>
              <a:t>O demonstrativo resume a evolução de arrecadação do Município de Lima Duarte no período de 1º de janeiro a 30 de abril para os anos de 2025 e 2026.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819150" y="1937295"/>
            <a:ext cx="318039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Receitas Correntes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819150" y="2299245"/>
            <a:ext cx="3028950" cy="59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75569"/>
                </a:solidFill>
                <a:latin typeface="Montserrat"/>
                <a:ea typeface="Montserrat"/>
                <a:cs typeface="Montserrat"/>
                <a:sym typeface="Montserrat"/>
              </a:rPr>
              <a:t>Compreende as receitas tributárias, de contribuições, patrimoniais, industriais, de serviços e transferências correntes.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819150" y="3036391"/>
            <a:ext cx="30289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R$ 33.183.126,07</a:t>
            </a:r>
            <a:endParaRPr/>
          </a:p>
        </p:txBody>
      </p:sp>
      <p:pic>
        <p:nvPicPr>
          <p:cNvPr id="115" name="Google Shape;115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150" y="3388816"/>
            <a:ext cx="114300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4581525" y="1965870"/>
            <a:ext cx="318039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Receitas de Capital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4581525" y="2327820"/>
            <a:ext cx="3028950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75569"/>
                </a:solidFill>
                <a:latin typeface="Montserrat"/>
                <a:ea typeface="Montserrat"/>
                <a:cs typeface="Montserrat"/>
                <a:sym typeface="Montserrat"/>
              </a:rPr>
              <a:t>Proveniente de operações de crédito, alienação de bens móveis e transferências de capital.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581525" y="2866876"/>
            <a:ext cx="30289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R$ 6.952.700,00</a:t>
            </a:r>
            <a:endParaRPr/>
          </a:p>
        </p:txBody>
      </p:sp>
      <p:pic>
        <p:nvPicPr>
          <p:cNvPr id="119" name="Google Shape;119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81525" y="3219301"/>
            <a:ext cx="18478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8343900" y="1937295"/>
            <a:ext cx="318039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Deduções da Receita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8343900" y="2299245"/>
            <a:ext cx="3028950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75569"/>
                </a:solidFill>
                <a:latin typeface="Montserrat"/>
                <a:ea typeface="Montserrat"/>
                <a:cs typeface="Montserrat"/>
                <a:sym typeface="Montserrat"/>
              </a:rPr>
              <a:t>Valores deduzidos para a formação do fundo de fomento do magistério municipal (FUNDEB).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8343900" y="2838301"/>
            <a:ext cx="30289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R$ 3.783.641,12</a:t>
            </a:r>
            <a:endParaRPr/>
          </a:p>
        </p:txBody>
      </p:sp>
      <p:pic>
        <p:nvPicPr>
          <p:cNvPr id="123" name="Google Shape;123;p14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43900" y="3190726"/>
            <a:ext cx="11620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5350" y="3441203"/>
            <a:ext cx="104775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57725" y="3271688"/>
            <a:ext cx="104775" cy="1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20100" y="3243113"/>
            <a:ext cx="104775" cy="10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3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291953"/>
            <a:ext cx="10668000" cy="29408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17"/>
          <p:cNvGraphicFramePr/>
          <p:nvPr/>
        </p:nvGraphicFramePr>
        <p:xfrm>
          <a:off x="771525" y="2301478"/>
          <a:ext cx="10648950" cy="2921800"/>
        </p:xfrm>
        <a:graphic>
          <a:graphicData uri="http://schemas.openxmlformats.org/drawingml/2006/table">
            <a:tbl>
              <a:tblPr firstRow="1" bandRow="1">
                <a:noFill/>
                <a:tableStyleId>{675B63C0-C020-4273-83B2-0E938B0E6EA4}</a:tableStyleId>
              </a:tblPr>
              <a:tblGrid>
                <a:gridCol w="5379100"/>
                <a:gridCol w="2813150"/>
                <a:gridCol w="2456700"/>
              </a:tblGrid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Código &amp; Descrição da Unidade Gestora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Despesa Liquidada (R$)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Representação (%)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</a:tr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2.17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Secretaria de Meio Ambiente, Agricultura e Pecuária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R$ 2.433.407,12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8,79%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2.9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Secretaria de Fazenda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R$ 1.090.554,95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3,94%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2.2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Secretaria de Governo, Administração e Esporte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R$ 1.075.674,61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3,88%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2.1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Gabinete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R$ 839.687,29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3,03%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2.11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Fundo Municipal de Meio Ambiente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R$ 63.611,89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0,23%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Subtotal (Gestão, Finanças e Meio Ambiente)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R$ 5.502.935,86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19,87%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</a:tbl>
          </a:graphicData>
        </a:graphic>
      </p:graphicFrame>
      <p:sp>
        <p:nvSpPr>
          <p:cNvPr id="158" name="Google Shape;158;p17"/>
          <p:cNvSpPr/>
          <p:nvPr/>
        </p:nvSpPr>
        <p:spPr>
          <a:xfrm>
            <a:off x="771525" y="3151584"/>
            <a:ext cx="5379094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6150619" y="3151584"/>
            <a:ext cx="281314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8963769" y="3151584"/>
            <a:ext cx="245670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771525" y="3563540"/>
            <a:ext cx="5379094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6150619" y="3563540"/>
            <a:ext cx="281314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8963769" y="3563540"/>
            <a:ext cx="245670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771525" y="3975496"/>
            <a:ext cx="5379094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6150619" y="3975496"/>
            <a:ext cx="281314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8963769" y="3975496"/>
            <a:ext cx="245670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771525" y="4387453"/>
            <a:ext cx="5379094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6150619" y="4387453"/>
            <a:ext cx="281314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8963769" y="4387453"/>
            <a:ext cx="245670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771525" y="4799409"/>
            <a:ext cx="5379094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6150619" y="4799409"/>
            <a:ext cx="281314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8963769" y="4799409"/>
            <a:ext cx="245670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762000" y="571500"/>
            <a:ext cx="112014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Executivo: Meio Ambiente, Gestão e Fiel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497931"/>
            <a:ext cx="10668000" cy="25288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1" name="Google Shape;181;p18"/>
          <p:cNvGraphicFramePr/>
          <p:nvPr/>
        </p:nvGraphicFramePr>
        <p:xfrm>
          <a:off x="771525" y="2507456"/>
          <a:ext cx="10648950" cy="2509800"/>
        </p:xfrm>
        <a:graphic>
          <a:graphicData uri="http://schemas.openxmlformats.org/drawingml/2006/table">
            <a:tbl>
              <a:tblPr firstRow="1" bandRow="1">
                <a:noFill/>
                <a:tableStyleId>{675B63C0-C020-4273-83B2-0E938B0E6EA4}</a:tableStyleId>
              </a:tblPr>
              <a:tblGrid>
                <a:gridCol w="5302150"/>
                <a:gridCol w="2854225"/>
                <a:gridCol w="2492575"/>
              </a:tblGrid>
              <a:tr h="41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Código &amp; Descrição da Unidade Gestora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Despesa Liquidada (R$)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Representação (%)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</a:tr>
              <a:tr h="41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2.8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Fundo Municipal de Assistência Social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R$ 1.244.129,66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4,49%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2.10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Fundo Municipal de Esporte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R$ 207.171,03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0,75%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41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2.7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Secretaria de Assistência Social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R$ 111.130,65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0,40%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2.13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Fundo Municipal de Turismo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R$ 103.796,50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0,38%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41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Subtotal (Desenvolvimento Social, Esporte e Turismo)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R$ 1.666.227,84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6,02%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18"/>
          <p:cNvSpPr/>
          <p:nvPr/>
        </p:nvSpPr>
        <p:spPr>
          <a:xfrm>
            <a:off x="771525" y="3357562"/>
            <a:ext cx="530215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6073675" y="3357562"/>
            <a:ext cx="285422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8927901" y="3357562"/>
            <a:ext cx="249257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771525" y="3769518"/>
            <a:ext cx="530215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6073675" y="3769518"/>
            <a:ext cx="285422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8927901" y="3769518"/>
            <a:ext cx="249257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771525" y="4181475"/>
            <a:ext cx="530215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6073675" y="4181475"/>
            <a:ext cx="285422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8927901" y="4181475"/>
            <a:ext cx="249257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771525" y="4593431"/>
            <a:ext cx="5302150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6073675" y="4593431"/>
            <a:ext cx="285422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8927901" y="4593431"/>
            <a:ext cx="249257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762000" y="571500"/>
            <a:ext cx="112014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Executivo: Assistência Social, Esporte e Turismo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291953"/>
            <a:ext cx="10668000" cy="29408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2" name="Google Shape;202;p19"/>
          <p:cNvGraphicFramePr/>
          <p:nvPr/>
        </p:nvGraphicFramePr>
        <p:xfrm>
          <a:off x="771525" y="2301478"/>
          <a:ext cx="10648950" cy="2921800"/>
        </p:xfrm>
        <a:graphic>
          <a:graphicData uri="http://schemas.openxmlformats.org/drawingml/2006/table">
            <a:tbl>
              <a:tblPr firstRow="1" bandRow="1">
                <a:noFill/>
                <a:tableStyleId>{675B63C0-C020-4273-83B2-0E938B0E6EA4}</a:tableStyleId>
              </a:tblPr>
              <a:tblGrid>
                <a:gridCol w="5175500"/>
                <a:gridCol w="2921800"/>
                <a:gridCol w="2551650"/>
              </a:tblGrid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Código &amp; Descrição da Unidade Gestora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Despesa Liquidada (R$)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Representação (%)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</a:tr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2.12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Fundo Municipal de Cultura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R$ 1.771.410,19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6,40%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2.16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Secretaria de Cultura e Turismo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R$ 106.840,61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0,39%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2.14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Fundo Municipal da Criança e Adolescente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R$ 42.204,83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0,15%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2.15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Fundo Municipal de Direitos da Pessoa Idosa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R$ 12.202,34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0,04%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2.4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 - F.M.INC.PRES.PATRIM.ARTISTICO E CULTURAL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R$ 3.160,76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0,01%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Subtotal (Promoção Cultural e Proteção Social)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R$ 1.935.818,73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6,99%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</a:tbl>
          </a:graphicData>
        </a:graphic>
      </p:graphicFrame>
      <p:sp>
        <p:nvSpPr>
          <p:cNvPr id="203" name="Google Shape;203;p19"/>
          <p:cNvSpPr/>
          <p:nvPr/>
        </p:nvSpPr>
        <p:spPr>
          <a:xfrm>
            <a:off x="771525" y="3151584"/>
            <a:ext cx="517549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5947023" y="3151584"/>
            <a:ext cx="292179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8868816" y="3151584"/>
            <a:ext cx="255165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771525" y="3563540"/>
            <a:ext cx="517549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5947023" y="3563540"/>
            <a:ext cx="292179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8868816" y="3563540"/>
            <a:ext cx="255165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771525" y="3975496"/>
            <a:ext cx="517549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5947023" y="3975496"/>
            <a:ext cx="292179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8868816" y="3975496"/>
            <a:ext cx="255165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771525" y="4387453"/>
            <a:ext cx="517549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5947023" y="4387453"/>
            <a:ext cx="292179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8868816" y="4387453"/>
            <a:ext cx="255165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771525" y="4799409"/>
            <a:ext cx="517549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5947023" y="4799409"/>
            <a:ext cx="292179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8868816" y="4799409"/>
            <a:ext cx="255165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762000" y="571500"/>
            <a:ext cx="112014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Executivo: Cultura, Proteção e Outros Fundos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703909"/>
            <a:ext cx="10668000" cy="21169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6" name="Google Shape;226;p20"/>
          <p:cNvGraphicFramePr/>
          <p:nvPr>
            <p:extLst>
              <p:ext uri="{D42A27DB-BD31-4B8C-83A1-F6EECF244321}">
                <p14:modId xmlns:p14="http://schemas.microsoft.com/office/powerpoint/2010/main" val="549158553"/>
              </p:ext>
            </p:extLst>
          </p:nvPr>
        </p:nvGraphicFramePr>
        <p:xfrm>
          <a:off x="771525" y="2713434"/>
          <a:ext cx="10658475" cy="2097875"/>
        </p:xfrm>
        <a:graphic>
          <a:graphicData uri="http://schemas.openxmlformats.org/drawingml/2006/table">
            <a:tbl>
              <a:tblPr firstRow="1" bandRow="1">
                <a:noFill/>
                <a:tableStyleId>{675B63C0-C020-4273-83B2-0E938B0E6EA4}</a:tableStyleId>
              </a:tblPr>
              <a:tblGrid>
                <a:gridCol w="5869602"/>
                <a:gridCol w="4788873"/>
              </a:tblGrid>
              <a:tr h="4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 dirty="0" err="1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Órgão</a:t>
                      </a:r>
                      <a:r>
                        <a:rPr lang="en-US" sz="975" b="1" i="0" u="none" strike="noStrike" cap="none" dirty="0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 / </a:t>
                      </a:r>
                      <a:r>
                        <a:rPr lang="en-US" sz="975" b="1" i="0" u="none" strike="noStrike" cap="none" dirty="0" err="1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Instituição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 dirty="0">
                          <a:solidFill>
                            <a:srgbClr val="FFFFFF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Total (R$)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Câmara Municipal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R$ 794.157,94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Prefeitura Municipal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R$ 27.690.118,30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DEMAE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Inter Medium"/>
                          <a:ea typeface="Inter Medium"/>
                          <a:cs typeface="Inter Medium"/>
                          <a:sym typeface="Inter Medium"/>
                        </a:rPr>
                        <a:t>R$ 1.590.058,52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TOTAL LIQUIDADO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>
                          <a:solidFill>
                            <a:srgbClr val="B4530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R$ 30.074.334,76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</a:tbl>
          </a:graphicData>
        </a:graphic>
      </p:graphicFrame>
      <p:sp>
        <p:nvSpPr>
          <p:cNvPr id="227" name="Google Shape;227;p20"/>
          <p:cNvSpPr/>
          <p:nvPr/>
        </p:nvSpPr>
        <p:spPr>
          <a:xfrm>
            <a:off x="771525" y="3563540"/>
            <a:ext cx="215250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0"/>
          <p:cNvSpPr/>
          <p:nvPr/>
        </p:nvSpPr>
        <p:spPr>
          <a:xfrm>
            <a:off x="2924026" y="3563540"/>
            <a:ext cx="1790997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4715023" y="3563540"/>
            <a:ext cx="2547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7262663" y="3563540"/>
            <a:ext cx="2401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9664303" y="3563540"/>
            <a:ext cx="175617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771525" y="3975496"/>
            <a:ext cx="215250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2924026" y="3975496"/>
            <a:ext cx="1790997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0"/>
          <p:cNvSpPr/>
          <p:nvPr/>
        </p:nvSpPr>
        <p:spPr>
          <a:xfrm>
            <a:off x="4715023" y="3975496"/>
            <a:ext cx="2547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7262663" y="3975496"/>
            <a:ext cx="2401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9664303" y="3975496"/>
            <a:ext cx="175617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/>
          <p:nvPr/>
        </p:nvSpPr>
        <p:spPr>
          <a:xfrm>
            <a:off x="771525" y="4387453"/>
            <a:ext cx="215250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0"/>
          <p:cNvSpPr/>
          <p:nvPr/>
        </p:nvSpPr>
        <p:spPr>
          <a:xfrm>
            <a:off x="2924026" y="4387453"/>
            <a:ext cx="1790997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4715023" y="4387453"/>
            <a:ext cx="2547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7262663" y="4387453"/>
            <a:ext cx="2401639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9664303" y="4387453"/>
            <a:ext cx="1756171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0"/>
          <p:cNvSpPr txBox="1"/>
          <p:nvPr/>
        </p:nvSpPr>
        <p:spPr>
          <a:xfrm>
            <a:off x="762000" y="571500"/>
            <a:ext cx="112014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 err="1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Despesas</a:t>
            </a:r>
            <a:r>
              <a:rPr lang="en-US" sz="2700" b="1" i="0" u="none" strike="noStrike" cap="none" dirty="0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en-US" sz="2700" b="1" i="0" u="none" strike="noStrike" cap="none" dirty="0" err="1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Consolidadas</a:t>
            </a:r>
            <a:r>
              <a:rPr lang="en-US" sz="2700" b="1" i="0" u="none" strike="noStrike" cap="none" dirty="0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en-US" sz="2700" b="1" i="0" u="none" strike="noStrike" cap="none" dirty="0" err="1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por</a:t>
            </a:r>
            <a:r>
              <a:rPr lang="en-US" sz="2700" b="1" i="0" u="none" strike="noStrike" cap="none" dirty="0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r>
              <a:rPr lang="en-US" sz="2700" b="1" dirty="0" err="1" smtClean="0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Orgão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4601765"/>
            <a:ext cx="10668000" cy="68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239565"/>
            <a:ext cx="52197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0300" y="2239565"/>
            <a:ext cx="52197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225" y="3773090"/>
            <a:ext cx="47053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86525" y="3773090"/>
            <a:ext cx="470535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1"/>
          <p:cNvSpPr txBox="1"/>
          <p:nvPr/>
        </p:nvSpPr>
        <p:spPr>
          <a:xfrm>
            <a:off x="9063080" y="4800600"/>
            <a:ext cx="212879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15803D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R$ 6.277.850,19</a:t>
            </a:r>
            <a:endParaRPr dirty="0"/>
          </a:p>
        </p:txBody>
      </p:sp>
      <p:sp>
        <p:nvSpPr>
          <p:cNvPr id="255" name="Google Shape;255;p21"/>
          <p:cNvSpPr txBox="1"/>
          <p:nvPr/>
        </p:nvSpPr>
        <p:spPr>
          <a:xfrm>
            <a:off x="1038225" y="2477690"/>
            <a:ext cx="494061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Receitas Arrecadadas</a:t>
            </a:r>
            <a:endParaRPr/>
          </a:p>
        </p:txBody>
      </p:sp>
      <p:sp>
        <p:nvSpPr>
          <p:cNvPr id="256" name="Google Shape;256;p21"/>
          <p:cNvSpPr/>
          <p:nvPr/>
        </p:nvSpPr>
        <p:spPr>
          <a:xfrm>
            <a:off x="1038225" y="2792015"/>
            <a:ext cx="47053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1038225" y="2953940"/>
            <a:ext cx="47053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Receitas Correntes </a:t>
            </a:r>
            <a:r>
              <a:rPr lang="en-US" sz="105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R$ 33.183.126,07</a:t>
            </a:r>
            <a:endParaRPr/>
          </a:p>
        </p:txBody>
      </p:sp>
      <p:sp>
        <p:nvSpPr>
          <p:cNvPr id="258" name="Google Shape;258;p21"/>
          <p:cNvSpPr txBox="1"/>
          <p:nvPr/>
        </p:nvSpPr>
        <p:spPr>
          <a:xfrm>
            <a:off x="1038225" y="3211115"/>
            <a:ext cx="47053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Receitas de Capital </a:t>
            </a:r>
            <a:r>
              <a:rPr lang="en-US" sz="105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R$ 6.952.700,00</a:t>
            </a:r>
            <a:endParaRPr/>
          </a:p>
        </p:txBody>
      </p:sp>
      <p:sp>
        <p:nvSpPr>
          <p:cNvPr id="259" name="Google Shape;259;p21"/>
          <p:cNvSpPr txBox="1"/>
          <p:nvPr/>
        </p:nvSpPr>
        <p:spPr>
          <a:xfrm>
            <a:off x="1038225" y="3468290"/>
            <a:ext cx="47053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DC2626"/>
                </a:solidFill>
                <a:latin typeface="Inter"/>
                <a:ea typeface="Inter"/>
                <a:cs typeface="Inter"/>
                <a:sym typeface="Inter"/>
              </a:rPr>
              <a:t>(-) Deduções da Receita </a:t>
            </a:r>
            <a:r>
              <a:rPr lang="en-US" sz="1050" b="1" i="0" u="none" strike="noStrike" cap="none">
                <a:solidFill>
                  <a:srgbClr val="DC2626"/>
                </a:solidFill>
                <a:latin typeface="Inter"/>
                <a:ea typeface="Inter"/>
                <a:cs typeface="Inter"/>
                <a:sym typeface="Inter"/>
              </a:rPr>
              <a:t>(R$ 3.783.641,12)</a:t>
            </a:r>
            <a:endParaRPr/>
          </a:p>
        </p:txBody>
      </p:sp>
      <p:sp>
        <p:nvSpPr>
          <p:cNvPr id="260" name="Google Shape;260;p21"/>
          <p:cNvSpPr txBox="1"/>
          <p:nvPr/>
        </p:nvSpPr>
        <p:spPr>
          <a:xfrm>
            <a:off x="6486525" y="2477690"/>
            <a:ext cx="494061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Despesas Realizadas</a:t>
            </a:r>
            <a:endParaRPr/>
          </a:p>
        </p:txBody>
      </p:sp>
      <p:sp>
        <p:nvSpPr>
          <p:cNvPr id="261" name="Google Shape;261;p21"/>
          <p:cNvSpPr/>
          <p:nvPr/>
        </p:nvSpPr>
        <p:spPr>
          <a:xfrm>
            <a:off x="6486525" y="2792015"/>
            <a:ext cx="47053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6486525" y="2953940"/>
            <a:ext cx="47053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Prefeitura Municipal </a:t>
            </a:r>
            <a:r>
              <a:rPr lang="en-US" sz="105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R$ 27.690.118,30</a:t>
            </a:r>
            <a:endParaRPr/>
          </a:p>
        </p:txBody>
      </p:sp>
      <p:sp>
        <p:nvSpPr>
          <p:cNvPr id="263" name="Google Shape;263;p21"/>
          <p:cNvSpPr txBox="1"/>
          <p:nvPr/>
        </p:nvSpPr>
        <p:spPr>
          <a:xfrm>
            <a:off x="6486525" y="3211115"/>
            <a:ext cx="47053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DEMAE </a:t>
            </a:r>
            <a:r>
              <a:rPr lang="en-US" sz="105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R$ 1.590.058,52</a:t>
            </a:r>
            <a:endParaRPr/>
          </a:p>
        </p:txBody>
      </p:sp>
      <p:sp>
        <p:nvSpPr>
          <p:cNvPr id="264" name="Google Shape;264;p21"/>
          <p:cNvSpPr txBox="1"/>
          <p:nvPr/>
        </p:nvSpPr>
        <p:spPr>
          <a:xfrm>
            <a:off x="6486525" y="3468290"/>
            <a:ext cx="47053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Câmara Municipal </a:t>
            </a:r>
            <a:r>
              <a:rPr lang="en-US" sz="105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R$ 794.157,94</a:t>
            </a:r>
            <a:endParaRPr/>
          </a:p>
        </p:txBody>
      </p:sp>
      <p:pic>
        <p:nvPicPr>
          <p:cNvPr id="265" name="Google Shape;265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0125" y="4829175"/>
            <a:ext cx="285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8225" y="2515790"/>
            <a:ext cx="21907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1"/>
          <p:cNvSpPr txBox="1"/>
          <p:nvPr/>
        </p:nvSpPr>
        <p:spPr>
          <a:xfrm>
            <a:off x="1038225" y="3877865"/>
            <a:ext cx="168592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Receita Total Consolidada</a:t>
            </a:r>
            <a:endParaRPr/>
          </a:p>
        </p:txBody>
      </p:sp>
      <p:sp>
        <p:nvSpPr>
          <p:cNvPr id="268" name="Google Shape;268;p21"/>
          <p:cNvSpPr txBox="1"/>
          <p:nvPr/>
        </p:nvSpPr>
        <p:spPr>
          <a:xfrm>
            <a:off x="3908454" y="3877865"/>
            <a:ext cx="183512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16A34A"/>
                </a:solidFill>
                <a:latin typeface="Inter"/>
                <a:ea typeface="Inter"/>
                <a:cs typeface="Inter"/>
                <a:sym typeface="Inter"/>
              </a:rPr>
              <a:t>R$ 36.352.184,95</a:t>
            </a:r>
            <a:endParaRPr dirty="0"/>
          </a:p>
        </p:txBody>
      </p:sp>
      <p:pic>
        <p:nvPicPr>
          <p:cNvPr id="269" name="Google Shape;269;p21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86525" y="2515790"/>
            <a:ext cx="21907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 txBox="1"/>
          <p:nvPr/>
        </p:nvSpPr>
        <p:spPr>
          <a:xfrm>
            <a:off x="6486525" y="3877865"/>
            <a:ext cx="21907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Despesa Consolidada (Liquidada)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9467682" y="3877865"/>
            <a:ext cx="1724194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DC2626"/>
                </a:solidFill>
                <a:latin typeface="Inter"/>
                <a:ea typeface="Inter"/>
                <a:cs typeface="Inter"/>
                <a:sym typeface="Inter"/>
              </a:rPr>
              <a:t>R$ 30.074.334,76</a:t>
            </a:r>
            <a:endParaRPr dirty="0"/>
          </a:p>
        </p:txBody>
      </p:sp>
      <p:sp>
        <p:nvSpPr>
          <p:cNvPr id="272" name="Google Shape;272;p21"/>
          <p:cNvSpPr txBox="1"/>
          <p:nvPr/>
        </p:nvSpPr>
        <p:spPr>
          <a:xfrm>
            <a:off x="1400175" y="4754165"/>
            <a:ext cx="482060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4532D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Superávit Orçamentário do Período</a:t>
            </a:r>
            <a:endParaRPr/>
          </a:p>
        </p:txBody>
      </p:sp>
      <p:sp>
        <p:nvSpPr>
          <p:cNvPr id="273" name="Google Shape;273;p21"/>
          <p:cNvSpPr txBox="1"/>
          <p:nvPr/>
        </p:nvSpPr>
        <p:spPr>
          <a:xfrm>
            <a:off x="1400175" y="4954190"/>
            <a:ext cx="4591050" cy="17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7" b="0" i="0" u="none" strike="noStrike" cap="none">
                <a:solidFill>
                  <a:srgbClr val="166534"/>
                </a:solidFill>
                <a:latin typeface="Inter"/>
                <a:ea typeface="Inter"/>
                <a:cs typeface="Inter"/>
                <a:sym typeface="Inter"/>
              </a:rPr>
              <a:t>Resultado fiscal positivo demonstrando controle e saúde nas contas municipais.</a:t>
            </a:r>
            <a:endParaRPr/>
          </a:p>
        </p:txBody>
      </p:sp>
      <p:sp>
        <p:nvSpPr>
          <p:cNvPr id="274" name="Google Shape;274;p21"/>
          <p:cNvSpPr txBox="1"/>
          <p:nvPr/>
        </p:nvSpPr>
        <p:spPr>
          <a:xfrm>
            <a:off x="762000" y="571500"/>
            <a:ext cx="112014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Equilíbrio Fiscal: Receita vs. Despesa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267450"/>
            <a:ext cx="10668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762000" y="2691854"/>
            <a:ext cx="7610951" cy="122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Demonstração dos Gastos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2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 com a Educação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762000" y="6419850"/>
            <a:ext cx="222885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PREFEITURA DE LIMA DUARTE - MG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58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4910137"/>
            <a:ext cx="10668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1781175"/>
            <a:ext cx="5143500" cy="289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1781175"/>
            <a:ext cx="5143500" cy="289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6267450"/>
            <a:ext cx="10668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762000" y="6419850"/>
            <a:ext cx="222885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PREFEITURA DE LIMA DUARTE - MG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9058275" y="6419850"/>
            <a:ext cx="237172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Dados </a:t>
            </a:r>
            <a:r>
              <a:rPr lang="en-US" sz="975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Oficiais</a:t>
            </a:r>
            <a:r>
              <a:rPr lang="en-US" sz="975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975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consolidados</a:t>
            </a:r>
            <a:r>
              <a:rPr lang="en-US" sz="975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975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pelo</a:t>
            </a:r>
            <a:r>
              <a:rPr lang="en-US" sz="975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975" b="0" i="0" u="none" strike="noStrike" cap="none" dirty="0" err="1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SiplanWeb</a:t>
            </a:r>
            <a:endParaRPr dirty="0"/>
          </a:p>
        </p:txBody>
      </p:sp>
      <p:sp>
        <p:nvSpPr>
          <p:cNvPr id="102" name="Google Shape;102;p14"/>
          <p:cNvSpPr txBox="1"/>
          <p:nvPr/>
        </p:nvSpPr>
        <p:spPr>
          <a:xfrm>
            <a:off x="1047750" y="5153025"/>
            <a:ext cx="5076825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3C5FD"/>
                </a:solidFill>
                <a:latin typeface="Lato"/>
                <a:ea typeface="Lato"/>
                <a:cs typeface="Lato"/>
                <a:sym typeface="Lato"/>
              </a:rPr>
              <a:t>Receita Total de Impostos e Transferências (A)</a:t>
            </a:r>
            <a:r>
              <a:rPr lang="en-US" sz="12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Base tributária de cálculo para aplicação mínima da Educação (Art. 212 da CF/88)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8278152" y="5100637"/>
            <a:ext cx="2866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0B981"/>
                </a:solidFill>
                <a:latin typeface="Poppins"/>
                <a:ea typeface="Poppins"/>
                <a:cs typeface="Poppins"/>
                <a:sym typeface="Poppins"/>
              </a:rPr>
              <a:t>R$ 20.263.184,79</a:t>
            </a:r>
            <a:endParaRPr dirty="0"/>
          </a:p>
        </p:txBody>
      </p:sp>
      <p:sp>
        <p:nvSpPr>
          <p:cNvPr id="104" name="Google Shape;104;p14"/>
          <p:cNvSpPr txBox="1"/>
          <p:nvPr/>
        </p:nvSpPr>
        <p:spPr>
          <a:xfrm>
            <a:off x="1343025" y="2019300"/>
            <a:ext cx="448056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1. Receita de Impostos (Próprios)</a:t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1057275" y="2400300"/>
            <a:ext cx="4552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6915150" y="2019300"/>
            <a:ext cx="443055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2. Transferências Constitucionais</a:t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6581775" y="2400300"/>
            <a:ext cx="4552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7275" y="2066925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1057275" y="2638425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IPTU (Territorial Urbano)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R$ 141.329,93</a:t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1057275" y="2928937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1057275" y="3014662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ITBI (Bens Imóveis)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R$ 171.448,33</a:t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1057275" y="3305175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1057275" y="3390900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ISS (Serviços de Qualquer Natureza)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R$ 927.839,70</a:t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1057275" y="3681412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1057275" y="3767137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IRRF (Retido na Fonte)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R$ 340.184,35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1057275" y="4057650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1057275" y="4210050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Subtotal Impostos</a:t>
            </a:r>
            <a:r>
              <a:rPr lang="en-US" sz="1125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R$ 1.580.802,31</a:t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1057275" y="4114800"/>
            <a:ext cx="455295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81775" y="2066925"/>
            <a:ext cx="23812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6581775" y="2638425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FPM (Fundo de Participação)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R$ 13.427.483,19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6581775" y="2928937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6581775" y="3014662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ICMS (Cota-Parte)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R$ 2.982.510,57</a:t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6581775" y="3305175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6581775" y="3390900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IPVA (Cota-Parte)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R$ 2.233.687,62</a:t>
            </a:r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6581775" y="3681412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6581775" y="3767137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IPI-Municípios e ITR (Cota-Parte)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R$ 38.701,10</a:t>
            </a: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6581775" y="4057650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6581775" y="4210050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Subtotal Transferências</a:t>
            </a:r>
            <a:r>
              <a:rPr lang="en-US" sz="1125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R$ 18.682.382,48</a:t>
            </a: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6581775" y="4114800"/>
            <a:ext cx="455295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1057275" y="2928937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57275" y="3305175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057275" y="3681412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57275" y="4057650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6581775" y="2928937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6581775" y="3305175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6581775" y="3681412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6581775" y="4057650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904875" y="571500"/>
            <a:ext cx="1105138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1E3A8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Origem dos Recursos</a:t>
            </a:r>
            <a:endParaRPr/>
          </a:p>
        </p:txBody>
      </p:sp>
      <p:sp>
        <p:nvSpPr>
          <p:cNvPr id="139" name="Google Shape;139;p14"/>
          <p:cNvSpPr/>
          <p:nvPr/>
        </p:nvSpPr>
        <p:spPr>
          <a:xfrm>
            <a:off x="762000" y="571500"/>
            <a:ext cx="47625" cy="5429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762000" y="1190625"/>
            <a:ext cx="10668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Resumo das Receitas Próprias (Impostos) e Transferências Constitucionais vinculadas à Educação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4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812702"/>
            <a:ext cx="4480470" cy="244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4374802"/>
            <a:ext cx="3870870" cy="57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23470" y="3162300"/>
            <a:ext cx="618738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23470" y="3971925"/>
            <a:ext cx="618738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23470" y="4781550"/>
            <a:ext cx="618738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00" y="6267450"/>
            <a:ext cx="10668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/>
        </p:nvSpPr>
        <p:spPr>
          <a:xfrm>
            <a:off x="762000" y="6419850"/>
            <a:ext cx="222885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PREFEITURA DE LIMA DUARTE - MG</a:t>
            </a:r>
            <a:endParaRPr/>
          </a:p>
        </p:txBody>
      </p:sp>
      <p:sp>
        <p:nvSpPr>
          <p:cNvPr id="153" name="Google Shape;153;p15"/>
          <p:cNvSpPr txBox="1"/>
          <p:nvPr/>
        </p:nvSpPr>
        <p:spPr>
          <a:xfrm>
            <a:off x="7566053" y="6419850"/>
            <a:ext cx="386394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 dirty="0" err="1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Limite</a:t>
            </a:r>
            <a:r>
              <a:rPr lang="en-US" sz="975" b="1" i="0" u="none" strike="noStrike" cap="none" dirty="0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975" b="1" i="0" u="none" strike="noStrike" cap="none" dirty="0" err="1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Constitucional</a:t>
            </a:r>
            <a:r>
              <a:rPr lang="en-US" sz="975" b="1" i="0" u="none" strike="noStrike" cap="none" dirty="0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975" b="1" i="0" u="none" strike="noStrike" cap="none" dirty="0" err="1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Atendido</a:t>
            </a:r>
            <a:r>
              <a:rPr lang="en-US" sz="975" b="1" i="0" u="none" strike="noStrike" cap="none" dirty="0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975" b="1" i="0" u="none" strike="noStrike" cap="none" dirty="0" err="1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Superado</a:t>
            </a:r>
            <a:r>
              <a:rPr lang="en-US" sz="975" b="1" i="0" u="none" strike="noStrike" cap="none" dirty="0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 (+ R$ 240.343,38)</a:t>
            </a:r>
            <a:endParaRPr dirty="0"/>
          </a:p>
        </p:txBody>
      </p:sp>
      <p:pic>
        <p:nvPicPr>
          <p:cNvPr id="154" name="Google Shape;154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42228" y="6462755"/>
            <a:ext cx="123825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5"/>
          <p:cNvSpPr txBox="1"/>
          <p:nvPr/>
        </p:nvSpPr>
        <p:spPr>
          <a:xfrm>
            <a:off x="1066800" y="3117502"/>
            <a:ext cx="387087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10B981"/>
                </a:solidFill>
                <a:latin typeface="Poppins"/>
                <a:ea typeface="Poppins"/>
                <a:cs typeface="Poppins"/>
                <a:sym typeface="Poppins"/>
              </a:rPr>
              <a:t>26,19%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1066800" y="3974752"/>
            <a:ext cx="387087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E3A8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ÍNDICE APLICADO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5623470" y="2619375"/>
            <a:ext cx="649674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Composição do Valor Aplicado</a:t>
            </a: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5623470" y="2952750"/>
            <a:ext cx="618738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70803" y="4498627"/>
            <a:ext cx="133350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5"/>
          <p:cNvSpPr txBox="1"/>
          <p:nvPr/>
        </p:nvSpPr>
        <p:spPr>
          <a:xfrm>
            <a:off x="5823495" y="3305175"/>
            <a:ext cx="23241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Despesa Líquida da Educação</a:t>
            </a: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Investimento direto com Recursos Próprios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10182076" y="3352800"/>
            <a:ext cx="14287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R$ 1.569.663,71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5823495" y="4114800"/>
            <a:ext cx="252412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Receitas Transferidas ao FUNDEB</a:t>
            </a: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Retenções de 20% das receitas incidentes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10096351" y="4162425"/>
            <a:ext cx="151447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R$ 3.736.475,87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5823495" y="4924425"/>
            <a:ext cx="26479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Total Aplicado Concretizado</a:t>
            </a: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>
                <a:solidFill>
                  <a:srgbClr val="166534"/>
                </a:solidFill>
                <a:latin typeface="Lato"/>
                <a:ea typeface="Lato"/>
                <a:cs typeface="Lato"/>
                <a:sym typeface="Lato"/>
              </a:rPr>
              <a:t>Soma das Despesas Líquidas e Retenções do FUNDEB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9429601" y="4972050"/>
            <a:ext cx="2181225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0B981"/>
                </a:solidFill>
                <a:latin typeface="Poppins"/>
                <a:ea typeface="Poppins"/>
                <a:cs typeface="Poppins"/>
                <a:sym typeface="Poppins"/>
              </a:rPr>
              <a:t>R$ 5.306.139,58</a:t>
            </a:r>
            <a:endParaRPr/>
          </a:p>
        </p:txBody>
      </p:sp>
      <p:pic>
        <p:nvPicPr>
          <p:cNvPr id="166" name="Google Shape;166;p15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20276" y="5186362"/>
            <a:ext cx="59055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5"/>
          <p:cNvSpPr txBox="1"/>
          <p:nvPr/>
        </p:nvSpPr>
        <p:spPr>
          <a:xfrm>
            <a:off x="904875" y="571500"/>
            <a:ext cx="1105138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1E3A8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Aplicação de Recursos no Ensino</a:t>
            </a: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762000" y="571500"/>
            <a:ext cx="47625" cy="5429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762000" y="1190625"/>
            <a:ext cx="10668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Demonstrativo da aplicação efetiva e composição dos valores constitucionais do período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83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5381625"/>
            <a:ext cx="10668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1781175"/>
            <a:ext cx="5143500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1781175"/>
            <a:ext cx="5143500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81775" y="3324225"/>
            <a:ext cx="45529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9425" y="3790950"/>
            <a:ext cx="40576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9425" y="4429125"/>
            <a:ext cx="40576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29425" y="3790950"/>
            <a:ext cx="284023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29425" y="4429125"/>
            <a:ext cx="39305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2000" y="6267450"/>
            <a:ext cx="10668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6"/>
          <p:cNvSpPr txBox="1"/>
          <p:nvPr/>
        </p:nvSpPr>
        <p:spPr>
          <a:xfrm>
            <a:off x="762000" y="6419850"/>
            <a:ext cx="222885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PREFEITURA DE LIMA DUARTE - MG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1047750" y="5624512"/>
            <a:ext cx="56578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3C5FD"/>
                </a:solidFill>
                <a:latin typeface="Lato"/>
                <a:ea typeface="Lato"/>
                <a:cs typeface="Lato"/>
                <a:sym typeface="Lato"/>
              </a:rPr>
              <a:t>EXCELÊNCIA NA VALORIZAÇÃO DA EDUCAÇÃO</a:t>
            </a:r>
            <a:r>
              <a:rPr lang="en-US" sz="12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Lima Duarte aplicou 26,87% acima da exigência legal na folha de pagamento do Magistério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8124404" y="5572125"/>
            <a:ext cx="30198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+ R$ 1.212.656,29</a:t>
            </a:r>
            <a:endParaRPr dirty="0"/>
          </a:p>
        </p:txBody>
      </p:sp>
      <p:sp>
        <p:nvSpPr>
          <p:cNvPr id="188" name="Google Shape;188;p16"/>
          <p:cNvSpPr txBox="1"/>
          <p:nvPr/>
        </p:nvSpPr>
        <p:spPr>
          <a:xfrm>
            <a:off x="1343025" y="2019300"/>
            <a:ext cx="448056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Receitas Efetivas Recebidas</a:t>
            </a: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1057275" y="2400300"/>
            <a:ext cx="4552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6915150" y="2019300"/>
            <a:ext cx="443055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Aplicação nos Profissionais (70%)</a:t>
            </a: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6581775" y="2400300"/>
            <a:ext cx="455295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6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7275" y="2066925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6"/>
          <p:cNvSpPr txBox="1"/>
          <p:nvPr/>
        </p:nvSpPr>
        <p:spPr>
          <a:xfrm>
            <a:off x="1057275" y="2638425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FUNDEB - Impostos e Transferências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R$ 4.459.605,09</a:t>
            </a: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1057275" y="2928937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1057275" y="3014662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Complementação da União - VAAT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R$ 15.352,10</a:t>
            </a:r>
            <a:endParaRPr/>
          </a:p>
        </p:txBody>
      </p:sp>
      <p:sp>
        <p:nvSpPr>
          <p:cNvPr id="196" name="Google Shape;196;p16"/>
          <p:cNvSpPr/>
          <p:nvPr/>
        </p:nvSpPr>
        <p:spPr>
          <a:xfrm>
            <a:off x="1057275" y="3305175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1057275" y="3390900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Transferência - Matrículas em ETI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R$ 37.669,39</a:t>
            </a: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1057275" y="3681412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6"/>
          <p:cNvSpPr txBox="1"/>
          <p:nvPr/>
        </p:nvSpPr>
        <p:spPr>
          <a:xfrm>
            <a:off x="1057275" y="4024312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Receita Total do Fundo</a:t>
            </a:r>
            <a:r>
              <a:rPr lang="en-US" sz="1125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R$ 4.512.626,58</a:t>
            </a: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1057275" y="3929062"/>
            <a:ext cx="455295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6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581775" y="2066925"/>
            <a:ext cx="23812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/>
          <p:nvPr/>
        </p:nvSpPr>
        <p:spPr>
          <a:xfrm>
            <a:off x="6581775" y="2638425"/>
            <a:ext cx="4552950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Mínimo Constitucional Exigido (70%)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R$ 3.158.838,61</a:t>
            </a: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6581775" y="2928937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6581775" y="3014662"/>
            <a:ext cx="45529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Total Efetivamente Pago (96,87%)</a:t>
            </a:r>
            <a:r>
              <a:rPr lang="en-US" sz="11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25" b="1" i="0" u="none" strike="noStrike" cap="none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R$ 4.371.494,90</a:t>
            </a: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1057275" y="2928937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1057275" y="3305175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6"/>
          <p:cNvSpPr/>
          <p:nvPr/>
        </p:nvSpPr>
        <p:spPr>
          <a:xfrm>
            <a:off x="1057275" y="3681412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6"/>
          <p:cNvSpPr/>
          <p:nvPr/>
        </p:nvSpPr>
        <p:spPr>
          <a:xfrm>
            <a:off x="6581775" y="2928937"/>
            <a:ext cx="45529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6829425" y="3571875"/>
            <a:ext cx="40576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Mínimo Legal Exigido 70,00%</a:t>
            </a:r>
            <a:endParaRPr/>
          </a:p>
        </p:txBody>
      </p:sp>
      <p:sp>
        <p:nvSpPr>
          <p:cNvPr id="210" name="Google Shape;210;p16"/>
          <p:cNvSpPr txBox="1"/>
          <p:nvPr/>
        </p:nvSpPr>
        <p:spPr>
          <a:xfrm>
            <a:off x="6829425" y="4210050"/>
            <a:ext cx="40576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Efetivamente Aplicado (PMLD)</a:t>
            </a:r>
            <a:r>
              <a:rPr lang="en-US" sz="10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050" b="0" i="0" u="none" strike="noStrike" cap="none">
                <a:solidFill>
                  <a:srgbClr val="15803D"/>
                </a:solidFill>
                <a:latin typeface="Lato"/>
                <a:ea typeface="Lato"/>
                <a:cs typeface="Lato"/>
                <a:sym typeface="Lato"/>
              </a:rPr>
              <a:t>96,87%</a:t>
            </a:r>
            <a:endParaRPr/>
          </a:p>
        </p:txBody>
      </p:sp>
      <p:sp>
        <p:nvSpPr>
          <p:cNvPr id="211" name="Google Shape;211;p16"/>
          <p:cNvSpPr txBox="1"/>
          <p:nvPr/>
        </p:nvSpPr>
        <p:spPr>
          <a:xfrm>
            <a:off x="904875" y="571500"/>
            <a:ext cx="1105138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1E3A8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FUNDEB e Valorização do Magistério</a:t>
            </a:r>
            <a:endParaRPr/>
          </a:p>
        </p:txBody>
      </p:sp>
      <p:sp>
        <p:nvSpPr>
          <p:cNvPr id="212" name="Google Shape;212;p16"/>
          <p:cNvSpPr/>
          <p:nvPr/>
        </p:nvSpPr>
        <p:spPr>
          <a:xfrm>
            <a:off x="762000" y="571500"/>
            <a:ext cx="47625" cy="5429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762000" y="1190625"/>
            <a:ext cx="10668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Análise das receitas arrecadadas pelo fundo e cumprimento do limite de gastos com profissionais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7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781175"/>
            <a:ext cx="5191125" cy="327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875" y="1781175"/>
            <a:ext cx="5191125" cy="327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6267450"/>
            <a:ext cx="10668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7"/>
          <p:cNvSpPr txBox="1"/>
          <p:nvPr/>
        </p:nvSpPr>
        <p:spPr>
          <a:xfrm>
            <a:off x="762000" y="6419850"/>
            <a:ext cx="222885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PREFEITURA DE LIMA DUARTE - MG</a:t>
            </a:r>
            <a:endParaRPr/>
          </a:p>
        </p:txBody>
      </p:sp>
      <p:sp>
        <p:nvSpPr>
          <p:cNvPr id="223" name="Google Shape;223;p17"/>
          <p:cNvSpPr txBox="1"/>
          <p:nvPr/>
        </p:nvSpPr>
        <p:spPr>
          <a:xfrm>
            <a:off x="7048500" y="6419850"/>
            <a:ext cx="43815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8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3A8A"/>
                </a:solidFill>
                <a:latin typeface="Lato"/>
                <a:ea typeface="Lato"/>
                <a:cs typeface="Lato"/>
                <a:sym typeface="Lato"/>
              </a:rPr>
              <a:t>Recursos exclusivos e carimbados aplicados estritamente na finalidade legal</a:t>
            </a:r>
            <a:endParaRPr/>
          </a:p>
        </p:txBody>
      </p:sp>
      <p:pic>
        <p:nvPicPr>
          <p:cNvPr id="224" name="Google Shape;224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48500" y="6438900"/>
            <a:ext cx="123825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 txBox="1"/>
          <p:nvPr/>
        </p:nvSpPr>
        <p:spPr>
          <a:xfrm>
            <a:off x="1057275" y="2771775"/>
            <a:ext cx="46005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Recurso Recebido (Fonte 1.546)</a:t>
            </a: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R$ 37.669,39</a:t>
            </a:r>
            <a:endParaRPr/>
          </a:p>
        </p:txBody>
      </p:sp>
      <p:sp>
        <p:nvSpPr>
          <p:cNvPr id="226" name="Google Shape;226;p17"/>
          <p:cNvSpPr/>
          <p:nvPr/>
        </p:nvSpPr>
        <p:spPr>
          <a:xfrm>
            <a:off x="1057275" y="3105150"/>
            <a:ext cx="46005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1057275" y="3209925"/>
            <a:ext cx="4600575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Despesa Realizada (Paga)</a:t>
            </a: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i="0" u="none" strike="noStrike" cap="none">
                <a:solidFill>
                  <a:srgbClr val="10B981"/>
                </a:solidFill>
                <a:latin typeface="Lato"/>
                <a:ea typeface="Lato"/>
                <a:cs typeface="Lato"/>
                <a:sym typeface="Lato"/>
              </a:rPr>
              <a:t>R$ 30.468,26</a:t>
            </a:r>
            <a:endParaRPr/>
          </a:p>
        </p:txBody>
      </p:sp>
      <p:sp>
        <p:nvSpPr>
          <p:cNvPr id="228" name="Google Shape;228;p17"/>
          <p:cNvSpPr txBox="1"/>
          <p:nvPr/>
        </p:nvSpPr>
        <p:spPr>
          <a:xfrm>
            <a:off x="6534150" y="2771775"/>
            <a:ext cx="46005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Recurso Recebido (União - VAAT)</a:t>
            </a: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R$ 15.352,10</a:t>
            </a: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6534150" y="3105150"/>
            <a:ext cx="46005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6534150" y="3209925"/>
            <a:ext cx="46005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Aplicações na Educação Infantil</a:t>
            </a: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i="0" u="none" strike="noStrike" cap="none">
                <a:solidFill>
                  <a:srgbClr val="10B981"/>
                </a:solidFill>
                <a:latin typeface="Lato"/>
                <a:ea typeface="Lato"/>
                <a:cs typeface="Lato"/>
                <a:sym typeface="Lato"/>
              </a:rPr>
              <a:t>R$ 8.315,53 (54,17%)</a:t>
            </a:r>
            <a:endParaRPr/>
          </a:p>
        </p:txBody>
      </p:sp>
      <p:sp>
        <p:nvSpPr>
          <p:cNvPr id="231" name="Google Shape;231;p17"/>
          <p:cNvSpPr/>
          <p:nvPr/>
        </p:nvSpPr>
        <p:spPr>
          <a:xfrm>
            <a:off x="6534150" y="3543300"/>
            <a:ext cx="4600575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6534150" y="3648075"/>
            <a:ext cx="4600575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Aplicações em Despesa de Capital</a:t>
            </a:r>
            <a:r>
              <a:rPr lang="en-US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i="0" u="none" strike="noStrike" cap="none">
                <a:solidFill>
                  <a:srgbClr val="10B981"/>
                </a:solidFill>
                <a:latin typeface="Lato"/>
                <a:ea typeface="Lato"/>
                <a:cs typeface="Lato"/>
                <a:sym typeface="Lato"/>
              </a:rPr>
              <a:t>R$ 8.315,53 (54,17%)</a:t>
            </a:r>
            <a:endParaRPr/>
          </a:p>
        </p:txBody>
      </p:sp>
      <p:pic>
        <p:nvPicPr>
          <p:cNvPr id="233" name="Google Shape;233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86550" y="4210050"/>
            <a:ext cx="12382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7275" y="2143125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/>
        </p:nvSpPr>
        <p:spPr>
          <a:xfrm>
            <a:off x="1400175" y="2114550"/>
            <a:ext cx="3505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3A8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Educação de Tempo Integral (ETI)</a:t>
            </a:r>
            <a:endParaRPr/>
          </a:p>
        </p:txBody>
      </p:sp>
      <p:pic>
        <p:nvPicPr>
          <p:cNvPr id="236" name="Google Shape;236;p17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34150" y="2143125"/>
            <a:ext cx="28575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7"/>
          <p:cNvSpPr txBox="1"/>
          <p:nvPr/>
        </p:nvSpPr>
        <p:spPr>
          <a:xfrm>
            <a:off x="6934200" y="2114550"/>
            <a:ext cx="28956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E3A8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Complementação do VAAT</a:t>
            </a:r>
            <a:endParaRPr/>
          </a:p>
        </p:txBody>
      </p:sp>
      <p:sp>
        <p:nvSpPr>
          <p:cNvPr id="238" name="Google Shape;238;p17"/>
          <p:cNvSpPr txBox="1"/>
          <p:nvPr/>
        </p:nvSpPr>
        <p:spPr>
          <a:xfrm>
            <a:off x="904875" y="571500"/>
            <a:ext cx="1105138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1E3A8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Recursos Específicos: ETI e VAAT</a:t>
            </a:r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762000" y="571500"/>
            <a:ext cx="47625" cy="5429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762000" y="1190625"/>
            <a:ext cx="10668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Demonstração de receitas e aplicações nos programas de Tempo Integral e Complementação da União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05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80045"/>
            <a:ext cx="110490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 txBox="1"/>
          <p:nvPr/>
        </p:nvSpPr>
        <p:spPr>
          <a:xfrm>
            <a:off x="714375" y="476250"/>
            <a:ext cx="3390423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Impostos Municipais</a:t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866775" y="1208633"/>
            <a:ext cx="20574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MACRO CATEGORIA: IMPOSTOS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7200900" y="1194345"/>
            <a:ext cx="41814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2025: R$ 1.464.708,85 Total 2026: R$ 1.580.802,31</a:t>
            </a:r>
            <a:endParaRPr/>
          </a:p>
        </p:txBody>
      </p:sp>
      <p:graphicFrame>
        <p:nvGraphicFramePr>
          <p:cNvPr id="140" name="Google Shape;140;p15"/>
          <p:cNvGraphicFramePr/>
          <p:nvPr/>
        </p:nvGraphicFramePr>
        <p:xfrm>
          <a:off x="571500" y="1680120"/>
          <a:ext cx="11039475" cy="19479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05675"/>
                <a:gridCol w="4351000"/>
                <a:gridCol w="1634425"/>
                <a:gridCol w="1645600"/>
                <a:gridCol w="2002775"/>
              </a:tblGrid>
              <a:tr h="32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Código Conta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Subcategoria de Receita (Sub-raiz)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Diferença (2026 - 2025)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</a:tr>
              <a:tr h="32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1.1.1.2.50.0.1.99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Imposto Predial e Territorial Urbano (IPTU - Principal)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R$ 121.525,31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R$ 141.329,93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R$ 19.804,62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1.1.1.2.53.0.1.99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Imposto s/ Transmissão de Bens Imóveis (ITBI)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R$ 173.624,67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R$ 171.448,33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R$ 2.176,34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1.1.1.3.03.0.0.00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Imposto de Renda Retido na Fonte (IRRF)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R$ 284.383,69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R$ 340.184,35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R$ 55.800,66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1.1.1.4.51.1.1.99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Imposto sobre Serviços de Qualquer Natureza (ISSQN)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R$ 885.175,18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R$ 927.839,70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R$ 42.664,52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4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GERAL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Soma Consolidada dos Impostos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R$ 1.464.708,85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R$ 1.580.802,31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+ R$ 116.093,46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141" name="Google Shape;141;p15"/>
          <p:cNvSpPr/>
          <p:nvPr/>
        </p:nvSpPr>
        <p:spPr>
          <a:xfrm>
            <a:off x="576262" y="3613695"/>
            <a:ext cx="140568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576262" y="3299370"/>
            <a:ext cx="1405681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576262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1972419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1981944" y="3613695"/>
            <a:ext cx="435099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1981944" y="3299370"/>
            <a:ext cx="4350990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1981944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6323409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6332934" y="3613695"/>
            <a:ext cx="163443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6332934" y="3299370"/>
            <a:ext cx="1634430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6332934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7957839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7967364" y="3613695"/>
            <a:ext cx="164559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7967364" y="3299370"/>
            <a:ext cx="1645592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7967364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9603432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9612957" y="3613695"/>
            <a:ext cx="200278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9612957" y="3299370"/>
            <a:ext cx="2002780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9612957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11606212" y="3299370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1069" y="34136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1069" y="27659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51069" y="3085058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51069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1069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1069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51069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1069" y="27659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51069" y="3085058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1069" y="3413670"/>
            <a:ext cx="76200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0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5362575"/>
            <a:ext cx="1085850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666750" y="2279451"/>
            <a:ext cx="11401425" cy="12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i="0" u="none" strike="noStrike" cap="none">
                <a:solidFill>
                  <a:srgbClr val="004D40"/>
                </a:solidFill>
                <a:latin typeface="Montserrat"/>
                <a:ea typeface="Montserrat"/>
                <a:cs typeface="Montserrat"/>
                <a:sym typeface="Montserrat"/>
              </a:rPr>
              <a:t>Demonstrativo de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350" b="1" i="0" u="none" strike="noStrike" cap="none">
                <a:solidFill>
                  <a:srgbClr val="004D40"/>
                </a:solidFill>
                <a:latin typeface="Montserrat"/>
                <a:ea typeface="Montserrat"/>
                <a:cs typeface="Montserrat"/>
                <a:sym typeface="Montserrat"/>
              </a:rPr>
              <a:t> Gastos e Receitas da Saúde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666750" y="5667375"/>
            <a:ext cx="4540567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PREFEITURA MUNICIPAL DE LIMA DUARTE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32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8552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6191250"/>
            <a:ext cx="108585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2275433"/>
            <a:ext cx="523875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2275433"/>
            <a:ext cx="523875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666750" y="476250"/>
            <a:ext cx="7277100" cy="38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>
                <a:solidFill>
                  <a:srgbClr val="004D40"/>
                </a:solidFill>
                <a:latin typeface="Montserrat"/>
                <a:ea typeface="Montserrat"/>
                <a:cs typeface="Montserrat"/>
                <a:sym typeface="Montserrat"/>
              </a:rPr>
              <a:t>Detalhamento das Receitas Orçamentárias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10344150" y="476250"/>
            <a:ext cx="1181100" cy="3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75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64748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ANEXO XIV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75" b="0" i="0" u="none" strike="noStrike" cap="none">
                <a:solidFill>
                  <a:srgbClr val="64748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VALORES BRUTOS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666750" y="6315075"/>
            <a:ext cx="20002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94A3B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Lima Duarte - MG • </a:t>
            </a:r>
            <a:r>
              <a:rPr lang="en-US" sz="900" b="0" i="0" u="none" strike="noStrike" cap="none" dirty="0" err="1">
                <a:solidFill>
                  <a:srgbClr val="94A3B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Gestão</a:t>
            </a:r>
            <a:r>
              <a:rPr lang="en-US" sz="900" b="0" i="0" u="none" strike="noStrike" cap="none" dirty="0">
                <a:solidFill>
                  <a:srgbClr val="94A3B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de </a:t>
            </a:r>
            <a:r>
              <a:rPr lang="en-US" sz="900" b="0" i="0" u="none" strike="noStrike" cap="none" dirty="0" err="1">
                <a:solidFill>
                  <a:srgbClr val="94A3B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Saúde</a:t>
            </a:r>
            <a:endParaRPr dirty="0"/>
          </a:p>
        </p:txBody>
      </p:sp>
      <p:sp>
        <p:nvSpPr>
          <p:cNvPr id="132" name="Google Shape;132;p15"/>
          <p:cNvSpPr txBox="1"/>
          <p:nvPr/>
        </p:nvSpPr>
        <p:spPr>
          <a:xfrm>
            <a:off x="2824120" y="5489687"/>
            <a:ext cx="75200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RECEITA TOTAL CONSIDERADA: </a:t>
            </a:r>
            <a:r>
              <a:rPr lang="en-US" sz="2400" b="1" i="0" u="none" strike="noStrike" cap="none" dirty="0" smtClean="0">
                <a:solidFill>
                  <a:srgbClr val="1E293B"/>
                </a:solidFill>
                <a:latin typeface="Open Sans"/>
                <a:ea typeface="Open Sans"/>
                <a:cs typeface="Open Sans"/>
                <a:sym typeface="Open Sans"/>
              </a:rPr>
              <a:t>R$ 20.263.184,79</a:t>
            </a:r>
            <a:endParaRPr sz="2400" dirty="0"/>
          </a:p>
        </p:txBody>
      </p:sp>
      <p:graphicFrame>
        <p:nvGraphicFramePr>
          <p:cNvPr id="134" name="Google Shape;134;p15"/>
          <p:cNvGraphicFramePr/>
          <p:nvPr/>
        </p:nvGraphicFramePr>
        <p:xfrm>
          <a:off x="676275" y="2284958"/>
          <a:ext cx="5219700" cy="2305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00625"/>
                <a:gridCol w="141907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A. Origem dos Impostos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Valor (R$)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D40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IPTU (inclui multas, juros e dívida ativa)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141.329,93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ITBI (Transmissão de Bens Imóveis)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171.448,33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Imposto de Renda Retido na Fonte (IRRF)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340.184,35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ISSQN (Serviços de Qualquer Natureza)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927.839,70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SUBTOTAL DE IMPOSTOS (A)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1.580.802,31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" name="Google Shape;135;p15"/>
          <p:cNvGraphicFramePr/>
          <p:nvPr/>
        </p:nvGraphicFramePr>
        <p:xfrm>
          <a:off x="6296025" y="2284958"/>
          <a:ext cx="5219700" cy="2686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61150"/>
                <a:gridCol w="1658550"/>
              </a:tblGrid>
              <a:tr h="383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B. Transferências Constitucionais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Valor (R$)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D40"/>
                    </a:solidFill>
                  </a:tcPr>
                </a:tc>
              </a:tr>
              <a:tr h="383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Cota-Parte do FPM (União)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13.427.483,19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Cota-Parte do ICMS (Estado)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2.982.510,57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383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Cota-Parte do IPVA (Estado)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2.233.687,62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Cota-Parte do IPI (Municípios)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36.279,63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383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Cota-Parte do ITR (Territorial Rural)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2.421,47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SUBTOTAL DE TRANSF. (B)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18.682.382,48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</a:tbl>
          </a:graphicData>
        </a:graphic>
      </p:graphicFrame>
      <p:sp>
        <p:nvSpPr>
          <p:cNvPr id="136" name="Google Shape;136;p15"/>
          <p:cNvSpPr/>
          <p:nvPr/>
        </p:nvSpPr>
        <p:spPr>
          <a:xfrm>
            <a:off x="676275" y="3051720"/>
            <a:ext cx="38006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4476898" y="3051720"/>
            <a:ext cx="14190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676275" y="3432720"/>
            <a:ext cx="38006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4476898" y="3432720"/>
            <a:ext cx="14190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676275" y="3813720"/>
            <a:ext cx="38006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4476898" y="3813720"/>
            <a:ext cx="14190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676275" y="4199483"/>
            <a:ext cx="38006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4476898" y="4199483"/>
            <a:ext cx="14190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6296025" y="3051720"/>
            <a:ext cx="35611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9857184" y="3051720"/>
            <a:ext cx="16585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6296025" y="3432720"/>
            <a:ext cx="35611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9857184" y="3432720"/>
            <a:ext cx="16585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6296025" y="3813720"/>
            <a:ext cx="35611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9857184" y="3813720"/>
            <a:ext cx="16585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6296025" y="4194720"/>
            <a:ext cx="35611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9857184" y="4194720"/>
            <a:ext cx="16585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6296025" y="4580483"/>
            <a:ext cx="35611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9857184" y="4580483"/>
            <a:ext cx="165854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0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6191250"/>
            <a:ext cx="108585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4250" y="1302990"/>
            <a:ext cx="4191000" cy="465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1302990"/>
            <a:ext cx="3048000" cy="465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5250" y="1302990"/>
            <a:ext cx="3048000" cy="465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3350" y="4547145"/>
            <a:ext cx="36004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 txBox="1"/>
          <p:nvPr/>
        </p:nvSpPr>
        <p:spPr>
          <a:xfrm>
            <a:off x="666750" y="476250"/>
            <a:ext cx="7172325" cy="38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>
                <a:solidFill>
                  <a:srgbClr val="004D40"/>
                </a:solidFill>
                <a:latin typeface="Montserrat"/>
                <a:ea typeface="Montserrat"/>
                <a:cs typeface="Montserrat"/>
                <a:sym typeface="Montserrat"/>
              </a:rPr>
              <a:t>Aplicação no Ensino e Saúde • EC Nº 29/00</a:t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9363075" y="476250"/>
            <a:ext cx="2162175" cy="3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75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64748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DESEMPENHO CONSTITUCIONAL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75" b="0" i="0" u="none" strike="noStrike" cap="none">
                <a:solidFill>
                  <a:srgbClr val="64748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RECURSOS PRÓPRIOS</a:t>
            </a: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666750" y="6315075"/>
            <a:ext cx="243840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94A3B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SiplanWeb - Planejar Consultores Associados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5657850" y="6315075"/>
            <a:ext cx="28479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94A3B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Ações e Serviços Públicos de Saúde (Face à EC Nº 29)</a:t>
            </a:r>
            <a:endParaRPr/>
          </a:p>
        </p:txBody>
      </p:sp>
      <p:pic>
        <p:nvPicPr>
          <p:cNvPr id="169" name="Google Shape;169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45523" y="2237333"/>
            <a:ext cx="36004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6"/>
          <p:cNvSpPr txBox="1"/>
          <p:nvPr/>
        </p:nvSpPr>
        <p:spPr>
          <a:xfrm>
            <a:off x="7629525" y="2713583"/>
            <a:ext cx="378047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665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Diferença Significativa</a:t>
            </a:r>
            <a:endParaRPr/>
          </a:p>
        </p:txBody>
      </p:sp>
      <p:sp>
        <p:nvSpPr>
          <p:cNvPr id="171" name="Google Shape;171;p16"/>
          <p:cNvSpPr txBox="1"/>
          <p:nvPr/>
        </p:nvSpPr>
        <p:spPr>
          <a:xfrm>
            <a:off x="910590" y="2885033"/>
            <a:ext cx="256032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0" i="0" u="none" strike="noStrike" cap="none">
                <a:solidFill>
                  <a:srgbClr val="64748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Mínimo Legal</a:t>
            </a:r>
            <a:endParaRPr/>
          </a:p>
        </p:txBody>
      </p:sp>
      <p:sp>
        <p:nvSpPr>
          <p:cNvPr id="172" name="Google Shape;172;p16"/>
          <p:cNvSpPr txBox="1"/>
          <p:nvPr/>
        </p:nvSpPr>
        <p:spPr>
          <a:xfrm>
            <a:off x="971550" y="3246983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64748B"/>
                </a:solidFill>
                <a:latin typeface="Montserrat"/>
                <a:ea typeface="Montserrat"/>
                <a:cs typeface="Montserrat"/>
                <a:sym typeface="Montserrat"/>
              </a:rPr>
              <a:t>15,00%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>
            <a:off x="971550" y="3999458"/>
            <a:ext cx="2438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47556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R$ 3.039.477,72</a:t>
            </a:r>
            <a:endParaRPr sz="2400" dirty="0"/>
          </a:p>
        </p:txBody>
      </p:sp>
      <p:sp>
        <p:nvSpPr>
          <p:cNvPr id="174" name="Google Shape;174;p16"/>
          <p:cNvSpPr txBox="1"/>
          <p:nvPr/>
        </p:nvSpPr>
        <p:spPr>
          <a:xfrm>
            <a:off x="1024924" y="4778412"/>
            <a:ext cx="24384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 dirty="0" err="1">
                <a:solidFill>
                  <a:srgbClr val="94A3B8"/>
                </a:solidFill>
                <a:latin typeface="Open Sans"/>
                <a:ea typeface="Open Sans"/>
                <a:cs typeface="Open Sans"/>
                <a:sym typeface="Open Sans"/>
              </a:rPr>
              <a:t>Mínimo</a:t>
            </a:r>
            <a:r>
              <a:rPr lang="en-US" sz="825" b="0" i="0" u="none" strike="noStrike" cap="none" dirty="0">
                <a:solidFill>
                  <a:srgbClr val="94A3B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25" b="0" i="0" u="none" strike="noStrike" cap="none" dirty="0" err="1">
                <a:solidFill>
                  <a:srgbClr val="94A3B8"/>
                </a:solidFill>
                <a:latin typeface="Open Sans"/>
                <a:ea typeface="Open Sans"/>
                <a:cs typeface="Open Sans"/>
                <a:sym typeface="Open Sans"/>
              </a:rPr>
              <a:t>exigido</a:t>
            </a:r>
            <a:r>
              <a:rPr lang="en-US" sz="825" b="0" i="0" u="none" strike="noStrike" cap="none" dirty="0">
                <a:solidFill>
                  <a:srgbClr val="94A3B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25" b="0" i="0" u="none" strike="noStrike" cap="none" dirty="0" err="1">
                <a:solidFill>
                  <a:srgbClr val="94A3B8"/>
                </a:solidFill>
                <a:latin typeface="Open Sans"/>
                <a:ea typeface="Open Sans"/>
                <a:cs typeface="Open Sans"/>
                <a:sym typeface="Open Sans"/>
              </a:rPr>
              <a:t>pela</a:t>
            </a:r>
            <a:r>
              <a:rPr lang="en-US" sz="825" b="0" i="0" u="none" strike="noStrike" cap="none" dirty="0">
                <a:solidFill>
                  <a:srgbClr val="94A3B8"/>
                </a:solidFill>
                <a:latin typeface="Open Sans"/>
                <a:ea typeface="Open Sans"/>
                <a:cs typeface="Open Sans"/>
                <a:sym typeface="Open Sans"/>
              </a:rPr>
              <a:t> Lei </a:t>
            </a:r>
            <a:r>
              <a:rPr lang="en-US" sz="825" b="0" i="0" u="none" strike="noStrike" cap="none" dirty="0" err="1">
                <a:solidFill>
                  <a:srgbClr val="94A3B8"/>
                </a:solidFill>
                <a:latin typeface="Open Sans"/>
                <a:ea typeface="Open Sans"/>
                <a:cs typeface="Open Sans"/>
                <a:sym typeface="Open Sans"/>
              </a:rPr>
              <a:t>Compl</a:t>
            </a:r>
            <a:r>
              <a:rPr lang="en-US" sz="825" b="0" i="0" u="none" strike="noStrike" cap="none" dirty="0">
                <a:solidFill>
                  <a:srgbClr val="94A3B8"/>
                </a:solidFill>
                <a:latin typeface="Open Sans"/>
                <a:ea typeface="Open Sans"/>
                <a:cs typeface="Open Sans"/>
                <a:sym typeface="Open Sans"/>
              </a:rPr>
              <a:t>. 141/2012</a:t>
            </a:r>
            <a:endParaRPr dirty="0"/>
          </a:p>
        </p:txBody>
      </p:sp>
      <p:sp>
        <p:nvSpPr>
          <p:cNvPr id="175" name="Google Shape;175;p16"/>
          <p:cNvSpPr txBox="1"/>
          <p:nvPr/>
        </p:nvSpPr>
        <p:spPr>
          <a:xfrm>
            <a:off x="4129087" y="2885033"/>
            <a:ext cx="260032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975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0" i="0" u="none" strike="noStrike" cap="none">
                <a:solidFill>
                  <a:srgbClr val="E6F4E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Efetivo Aplicado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4191000" y="3246983"/>
            <a:ext cx="2476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10B981"/>
                </a:solidFill>
                <a:latin typeface="Montserrat"/>
                <a:ea typeface="Montserrat"/>
                <a:cs typeface="Montserrat"/>
                <a:sym typeface="Montserrat"/>
              </a:rPr>
              <a:t>23,21%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4191000" y="3999458"/>
            <a:ext cx="2476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E6F4E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R$ 4.703.380,69</a:t>
            </a:r>
            <a:endParaRPr sz="2400" dirty="0"/>
          </a:p>
        </p:txBody>
      </p:sp>
      <p:sp>
        <p:nvSpPr>
          <p:cNvPr id="178" name="Google Shape;178;p16"/>
          <p:cNvSpPr txBox="1"/>
          <p:nvPr/>
        </p:nvSpPr>
        <p:spPr>
          <a:xfrm>
            <a:off x="4252912" y="4785270"/>
            <a:ext cx="24765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 dirty="0" err="1">
                <a:solidFill>
                  <a:srgbClr val="A7F3D0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sz="825" b="0" i="0" u="none" strike="noStrike" cap="none" dirty="0">
                <a:solidFill>
                  <a:srgbClr val="A7F3D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25" b="0" i="0" u="none" strike="noStrike" cap="none" dirty="0" err="1">
                <a:solidFill>
                  <a:srgbClr val="A7F3D0"/>
                </a:solidFill>
                <a:latin typeface="Open Sans"/>
                <a:ea typeface="Open Sans"/>
                <a:cs typeface="Open Sans"/>
                <a:sym typeface="Open Sans"/>
              </a:rPr>
              <a:t>próprios</a:t>
            </a:r>
            <a:r>
              <a:rPr lang="en-US" sz="825" b="0" i="0" u="none" strike="noStrike" cap="none" dirty="0">
                <a:solidFill>
                  <a:srgbClr val="A7F3D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825" b="0" i="0" u="none" strike="noStrike" cap="none" dirty="0" err="1">
                <a:solidFill>
                  <a:srgbClr val="A7F3D0"/>
                </a:solidFill>
                <a:latin typeface="Open Sans"/>
                <a:ea typeface="Open Sans"/>
                <a:cs typeface="Open Sans"/>
                <a:sym typeface="Open Sans"/>
              </a:rPr>
              <a:t>município</a:t>
            </a:r>
            <a:r>
              <a:rPr lang="en-US" sz="825" b="0" i="0" u="none" strike="noStrike" cap="none" dirty="0">
                <a:solidFill>
                  <a:srgbClr val="A7F3D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25" b="0" i="0" u="none" strike="noStrike" cap="none" dirty="0" err="1">
                <a:solidFill>
                  <a:srgbClr val="A7F3D0"/>
                </a:solidFill>
                <a:latin typeface="Open Sans"/>
                <a:ea typeface="Open Sans"/>
                <a:cs typeface="Open Sans"/>
                <a:sym typeface="Open Sans"/>
              </a:rPr>
              <a:t>liquidados</a:t>
            </a:r>
            <a:endParaRPr dirty="0"/>
          </a:p>
        </p:txBody>
      </p:sp>
      <p:pic>
        <p:nvPicPr>
          <p:cNvPr id="179" name="Google Shape;179;p16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3350" y="2351633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6"/>
          <p:cNvSpPr txBox="1"/>
          <p:nvPr/>
        </p:nvSpPr>
        <p:spPr>
          <a:xfrm>
            <a:off x="7629525" y="3113633"/>
            <a:ext cx="36004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 dirty="0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en-US" sz="1125" b="0" i="0" u="none" strike="noStrike" cap="none" dirty="0" err="1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Município</a:t>
            </a:r>
            <a:r>
              <a:rPr lang="en-US" sz="1125" b="0" i="0" u="none" strike="noStrike" cap="none" dirty="0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 de Lima Duarte </a:t>
            </a:r>
            <a:r>
              <a:rPr lang="en-US" sz="1125" b="0" i="0" u="none" strike="noStrike" cap="none" dirty="0" err="1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aplicou</a:t>
            </a:r>
            <a:r>
              <a:rPr lang="en-US" sz="1125" b="0" i="0" u="none" strike="noStrike" cap="none" dirty="0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25" b="1" i="0" u="none" strike="noStrike" cap="none" dirty="0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+8,21%</a:t>
            </a:r>
            <a:r>
              <a:rPr lang="en-US" sz="1125" b="0" i="0" u="none" strike="noStrike" cap="none" dirty="0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25" b="0" i="0" u="none" strike="noStrike" cap="none" dirty="0" err="1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acima</a:t>
            </a:r>
            <a:r>
              <a:rPr lang="en-US" sz="1125" b="0" i="0" u="none" strike="noStrike" cap="none" dirty="0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1125" b="0" i="0" u="none" strike="noStrike" cap="none" dirty="0" err="1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patamar</a:t>
            </a:r>
            <a:r>
              <a:rPr lang="en-US" sz="1125" b="0" i="0" u="none" strike="noStrike" cap="none" dirty="0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25" b="0" i="0" u="none" strike="noStrike" cap="none" dirty="0" err="1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constitucional</a:t>
            </a:r>
            <a:r>
              <a:rPr lang="en-US" sz="1125" b="0" i="0" u="none" strike="noStrike" cap="none" dirty="0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25" b="0" i="0" u="none" strike="noStrike" cap="none" dirty="0" err="1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exigido</a:t>
            </a:r>
            <a:r>
              <a:rPr lang="en-US" sz="1125" b="0" i="0" u="none" strike="noStrike" cap="none" dirty="0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25" b="0" i="0" u="none" strike="noStrike" cap="none" dirty="0" err="1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1125" b="0" i="0" u="none" strike="noStrike" cap="none" dirty="0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 lei.</a:t>
            </a:r>
            <a:endParaRPr dirty="0"/>
          </a:p>
        </p:txBody>
      </p:sp>
      <p:sp>
        <p:nvSpPr>
          <p:cNvPr id="181" name="Google Shape;181;p16"/>
          <p:cNvSpPr txBox="1"/>
          <p:nvPr/>
        </p:nvSpPr>
        <p:spPr>
          <a:xfrm>
            <a:off x="7629525" y="3713708"/>
            <a:ext cx="36004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Isto equivale a um investimento de </a:t>
            </a:r>
            <a:r>
              <a:rPr lang="en-US" sz="1125" b="1" i="0" u="none" strike="noStrike" cap="none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R$ 1.663.902,97 adicionais</a:t>
            </a:r>
            <a:r>
              <a:rPr lang="en-US" sz="1125" b="0" i="0" u="none" strike="noStrike" cap="none">
                <a:solidFill>
                  <a:srgbClr val="14532D"/>
                </a:solidFill>
                <a:latin typeface="Open Sans"/>
                <a:ea typeface="Open Sans"/>
                <a:cs typeface="Open Sans"/>
                <a:sym typeface="Open Sans"/>
              </a:rPr>
              <a:t> de recursos próprios diretamente aplicados nas ações e serviços públicos de saúde local.</a:t>
            </a:r>
            <a:endParaRPr/>
          </a:p>
        </p:txBody>
      </p:sp>
      <p:pic>
        <p:nvPicPr>
          <p:cNvPr id="182" name="Google Shape;182;p16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38275" y="2904083"/>
            <a:ext cx="219075" cy="17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67237" y="2904083"/>
            <a:ext cx="180975" cy="17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3350" y="4713833"/>
            <a:ext cx="123825" cy="14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9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6191250"/>
            <a:ext cx="108585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2123033"/>
            <a:ext cx="1085850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8"/>
          <p:cNvSpPr txBox="1"/>
          <p:nvPr/>
        </p:nvSpPr>
        <p:spPr>
          <a:xfrm>
            <a:off x="666750" y="476250"/>
            <a:ext cx="7239000" cy="38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>
                <a:solidFill>
                  <a:srgbClr val="004D40"/>
                </a:solidFill>
                <a:latin typeface="Montserrat"/>
                <a:ea typeface="Montserrat"/>
                <a:cs typeface="Montserrat"/>
                <a:sym typeface="Montserrat"/>
              </a:rPr>
              <a:t>Consolidação das Despesas por Subfunção</a:t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9696450" y="476250"/>
            <a:ext cx="1828800" cy="3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75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64748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EXECUÇÃO ORÇAMENTÁRIA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75" b="0" i="0" u="none" strike="noStrike" cap="none">
                <a:solidFill>
                  <a:srgbClr val="64748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ANEXO XV E XV-A</a:t>
            </a:r>
            <a:endParaRPr/>
          </a:p>
        </p:txBody>
      </p:sp>
      <p:sp>
        <p:nvSpPr>
          <p:cNvPr id="205" name="Google Shape;205;p18"/>
          <p:cNvSpPr txBox="1"/>
          <p:nvPr/>
        </p:nvSpPr>
        <p:spPr>
          <a:xfrm>
            <a:off x="666750" y="6315075"/>
            <a:ext cx="25431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94A3B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Relatório de Gastos Fiscais de Lima Duarte MG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6210300" y="6315075"/>
            <a:ext cx="18478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94A3B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Período: 01/01/2026 a 30/04/2026</a:t>
            </a:r>
            <a:endParaRPr/>
          </a:p>
        </p:txBody>
      </p:sp>
      <p:graphicFrame>
        <p:nvGraphicFramePr>
          <p:cNvPr id="208" name="Google Shape;208;p18"/>
          <p:cNvGraphicFramePr/>
          <p:nvPr/>
        </p:nvGraphicFramePr>
        <p:xfrm>
          <a:off x="676275" y="2132558"/>
          <a:ext cx="10839425" cy="2990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83150"/>
                <a:gridCol w="2037750"/>
                <a:gridCol w="2348350"/>
                <a:gridCol w="1970175"/>
              </a:tblGrid>
              <a:tr h="37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Código &amp; Subfunção Governamental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Anexo XV (Rec. Próprios)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Anexo XV-A (Rec. Vinculados)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8C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Soma Total Consolidada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4D3C"/>
                    </a:solidFill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122 - Administração Geral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(Gestão administrativa e financeira)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R$ 500.498,04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R$ 1.387,53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R$ 501.885,57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301 - Atenção Básica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(Estratégias de Saúde da Família e Postos)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R$ 1.200.998,79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R$ 2.092.448,47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R$ 3.293.447,26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302 - Assistência Hospitalar / Ambulatorial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(Urgência e exames)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R$ 2.606.967,55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R$ 1.375.334,32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R$ 3.982.301,87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303 - Suporte Profilático e Terapêutico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(Medicamentos e insumos)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R$ 89.824,27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R$ 160.750,77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R$ 250.575,04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304 - Vigilância Sanitária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(Fiscalização e alvarás)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R$ 21.495,17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R$ 18.299,58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R$ 39.794,75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305 - Vigilância Epidemiológica</a:t>
                      </a: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(Zoonoses e monitoramento)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R$ 283.596,87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R$ 18.037,45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2" b="1" i="0" u="none" strike="noStrike" cap="none">
                          <a:solidFill>
                            <a:srgbClr val="33415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R$ 301.634,32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87" b="1" i="0" u="none" strike="noStrike" cap="none">
                          <a:solidFill>
                            <a:srgbClr val="3341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DA SAÚDE LIQUIDADO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87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R$ 4.703.380,69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87" b="0" i="0" u="none" strike="noStrike" cap="none">
                          <a:solidFill>
                            <a:srgbClr val="33415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R$ 3.666.258,12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87" b="0" i="0" u="none" strike="noStrike" cap="none">
                          <a:solidFill>
                            <a:srgbClr val="10B98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R$ 8.369.638,81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</a:tbl>
          </a:graphicData>
        </a:graphic>
      </p:graphicFrame>
      <p:sp>
        <p:nvSpPr>
          <p:cNvPr id="209" name="Google Shape;209;p18"/>
          <p:cNvSpPr/>
          <p:nvPr/>
        </p:nvSpPr>
        <p:spPr>
          <a:xfrm>
            <a:off x="676275" y="2870745"/>
            <a:ext cx="448314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5159424" y="2870745"/>
            <a:ext cx="203775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7197179" y="2870745"/>
            <a:ext cx="234835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9545538" y="2870745"/>
            <a:ext cx="197018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676275" y="3242220"/>
            <a:ext cx="448314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5159424" y="3242220"/>
            <a:ext cx="203775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7197179" y="3242220"/>
            <a:ext cx="234835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9545538" y="3242220"/>
            <a:ext cx="197018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676275" y="3613695"/>
            <a:ext cx="448314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159424" y="3613695"/>
            <a:ext cx="203775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7197179" y="3613695"/>
            <a:ext cx="234835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9545538" y="3613695"/>
            <a:ext cx="197018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676275" y="3985170"/>
            <a:ext cx="448314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5159424" y="3985170"/>
            <a:ext cx="203775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7197179" y="3985170"/>
            <a:ext cx="234835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9545538" y="3985170"/>
            <a:ext cx="197018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676275" y="4356645"/>
            <a:ext cx="448314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5159424" y="4356645"/>
            <a:ext cx="203775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7197179" y="4356645"/>
            <a:ext cx="234835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9545538" y="4356645"/>
            <a:ext cx="197018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676275" y="4732883"/>
            <a:ext cx="448314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5159424" y="4732883"/>
            <a:ext cx="203775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7197179" y="4732883"/>
            <a:ext cx="234835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9545538" y="4732883"/>
            <a:ext cx="197018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0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71500" y="2171700"/>
            <a:ext cx="116014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err="1">
                <a:solidFill>
                  <a:srgbClr val="002E4D"/>
                </a:solidFill>
                <a:latin typeface="DM Sans"/>
                <a:ea typeface="DM Sans"/>
                <a:cs typeface="DM Sans"/>
                <a:sym typeface="DM Sans"/>
              </a:rPr>
              <a:t>Gestão</a:t>
            </a:r>
            <a:r>
              <a:rPr lang="en-US" sz="4200" b="1" i="0" u="none" strike="noStrike" cap="none" dirty="0">
                <a:solidFill>
                  <a:srgbClr val="002E4D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200" b="1" i="0" u="none" strike="noStrike" cap="none" dirty="0" err="1" smtClean="0">
                <a:solidFill>
                  <a:srgbClr val="002E4D"/>
                </a:solidFill>
                <a:latin typeface="DM Sans"/>
                <a:ea typeface="DM Sans"/>
                <a:cs typeface="DM Sans"/>
                <a:sym typeface="DM Sans"/>
              </a:rPr>
              <a:t>Pessoal</a:t>
            </a:r>
            <a:r>
              <a:rPr lang="en-US" sz="4200" b="1" i="0" u="none" strike="noStrike" cap="none" dirty="0" smtClean="0">
                <a:solidFill>
                  <a:srgbClr val="002E4D"/>
                </a:solidFill>
                <a:latin typeface="DM Sans"/>
                <a:ea typeface="DM Sans"/>
                <a:cs typeface="DM Sans"/>
                <a:sym typeface="DM Sans"/>
              </a:rPr>
              <a:t> 2026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4238625"/>
            <a:ext cx="110490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Lima Duarte - MG | Poder Executivo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42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593330"/>
            <a:ext cx="53340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2593330"/>
            <a:ext cx="53340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71500" y="900558"/>
            <a:ext cx="116014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Receita Corrente Líquida (RCL)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71500" y="1348233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71500" y="4822180"/>
            <a:ext cx="110490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Valor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utilizado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como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divisor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para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cálculo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do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comprometimento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da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despesa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de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pessoal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866775" y="3098155"/>
            <a:ext cx="47434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RCL Bruta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866775" y="3622030"/>
            <a:ext cx="47434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R$ </a:t>
            </a:r>
            <a:r>
              <a:rPr lang="en-US" sz="3600" b="1" i="0" u="none" strike="noStrike" cap="none" dirty="0" smtClean="0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90,546.108,52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5088"/>
                </a:solidFill>
                <a:latin typeface="DM Sans"/>
                <a:sym typeface="DM Sans"/>
              </a:rPr>
              <a:t>(-) </a:t>
            </a:r>
            <a:r>
              <a:rPr lang="en-US" sz="1200" b="1" dirty="0" err="1" smtClean="0">
                <a:solidFill>
                  <a:srgbClr val="005088"/>
                </a:solidFill>
                <a:latin typeface="DM Sans"/>
                <a:sym typeface="DM Sans"/>
              </a:rPr>
              <a:t>Emenda</a:t>
            </a:r>
            <a:r>
              <a:rPr lang="en-US" sz="1200" b="1" dirty="0" smtClean="0">
                <a:solidFill>
                  <a:srgbClr val="005088"/>
                </a:solidFill>
                <a:latin typeface="DM Sans"/>
                <a:sym typeface="DM Sans"/>
              </a:rPr>
              <a:t> R$ 2.061.072,00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5088"/>
                </a:solidFill>
                <a:latin typeface="DM Sans"/>
                <a:sym typeface="DM Sans"/>
              </a:rPr>
              <a:t>(-) ACS/ACE R$ 1.145.044,59</a:t>
            </a:r>
            <a:endParaRPr sz="1200" dirty="0"/>
          </a:p>
        </p:txBody>
      </p:sp>
      <p:sp>
        <p:nvSpPr>
          <p:cNvPr id="100" name="Google Shape;100;p14"/>
          <p:cNvSpPr txBox="1"/>
          <p:nvPr/>
        </p:nvSpPr>
        <p:spPr>
          <a:xfrm>
            <a:off x="6581775" y="3098155"/>
            <a:ext cx="47434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RCL Ajustada (Base LRF)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6581775" y="3622030"/>
            <a:ext cx="47434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11CAA0"/>
                </a:solidFill>
                <a:latin typeface="DM Sans"/>
                <a:ea typeface="DM Sans"/>
                <a:cs typeface="DM Sans"/>
                <a:sym typeface="DM Sans"/>
              </a:rPr>
              <a:t>R$ </a:t>
            </a:r>
            <a:r>
              <a:rPr lang="en-US" sz="3600" b="1" i="0" u="none" strike="noStrike" cap="none" dirty="0" smtClean="0">
                <a:solidFill>
                  <a:srgbClr val="11CAA0"/>
                </a:solidFill>
                <a:latin typeface="DM Sans"/>
                <a:ea typeface="DM Sans"/>
                <a:cs typeface="DM Sans"/>
                <a:sym typeface="DM Sans"/>
              </a:rPr>
              <a:t>87,339.991,93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90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702742"/>
            <a:ext cx="1104900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571500" y="900558"/>
            <a:ext cx="116014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Despesa com Pessoal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571500" y="1348233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866775" y="2207567"/>
            <a:ext cx="104584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Percentual Comprometido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866775" y="2731442"/>
            <a:ext cx="1045845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43,4%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866775" y="4255442"/>
            <a:ext cx="10458450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Sobre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a RCL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Ajustada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(R$ </a:t>
            </a:r>
            <a:r>
              <a:rPr lang="en-US" sz="1650" b="0" i="0" u="none" strike="noStrike" cap="none" dirty="0" smtClean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37.906.993,75)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45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571500" y="900558"/>
            <a:ext cx="116014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Limites Legais (LRF) vs. Atual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71500" y="1348233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4" name="Google Shape;124;p16"/>
          <p:cNvGraphicFramePr/>
          <p:nvPr/>
        </p:nvGraphicFramePr>
        <p:xfrm>
          <a:off x="571500" y="2545705"/>
          <a:ext cx="11049000" cy="2324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378925"/>
                <a:gridCol w="4670075"/>
              </a:tblGrid>
              <a:tr h="46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Limite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Percentual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46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Limite Máximo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54,0%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Limite Prudencial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51,3%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Limite de Alerta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48,6%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Gasto Atual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43,4%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125" name="Google Shape;125;p16"/>
          <p:cNvSpPr txBox="1"/>
          <p:nvPr/>
        </p:nvSpPr>
        <p:spPr>
          <a:xfrm>
            <a:off x="571500" y="5060305"/>
            <a:ext cx="110490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Status: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Abaixo do Limite de Alerta. Sem restrições fiscais.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571500" y="3455342"/>
            <a:ext cx="637892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6950422" y="3455342"/>
            <a:ext cx="46700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571500" y="3922067"/>
            <a:ext cx="637892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6950422" y="3922067"/>
            <a:ext cx="46700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571500" y="4388792"/>
            <a:ext cx="637892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6950422" y="4388792"/>
            <a:ext cx="46700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571500" y="4855517"/>
            <a:ext cx="637892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6950422" y="4855517"/>
            <a:ext cx="46700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4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1995487" y="1670893"/>
            <a:ext cx="82010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Agradecemos a Participação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2190750" y="3535709"/>
            <a:ext cx="78105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 smtClean="0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Luiz</a:t>
            </a:r>
            <a:r>
              <a:rPr lang="en-US" sz="1800" b="1" i="0" u="none" strike="noStrike" cap="none" dirty="0" smtClean="0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i="0" u="none" strike="noStrike" cap="none" dirty="0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Roberto </a:t>
            </a:r>
            <a:r>
              <a:rPr lang="en-US" sz="1800" b="1" i="0" u="none" strike="noStrike" cap="none" dirty="0" err="1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Gonçalves</a:t>
            </a:r>
            <a:r>
              <a:rPr lang="en-US" sz="1800" b="1" i="0" u="none" strike="noStrike" cap="none" dirty="0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1800" b="1" i="0" u="none" strike="noStrike" cap="none" dirty="0" err="1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Figueiredo</a:t>
            </a:r>
            <a:r>
              <a:rPr lang="en-US" sz="1800" b="1" i="0" u="none" strike="noStrike" cap="none" dirty="0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i="0" u="none" strike="noStrike" cap="none" dirty="0" err="1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Filho</a:t>
            </a:r>
            <a:endParaRPr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2190750" y="4129980"/>
            <a:ext cx="781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Diretor de Contabilidade e Finanças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2190750" y="4625280"/>
            <a:ext cx="7810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Prefeitura Municipal de Lima Duarte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229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80045"/>
            <a:ext cx="110490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6"/>
          <p:cNvSpPr txBox="1"/>
          <p:nvPr/>
        </p:nvSpPr>
        <p:spPr>
          <a:xfrm>
            <a:off x="714375" y="476250"/>
            <a:ext cx="2860357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Taxas Municipais</a:t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182" name="Google Shape;182;p16"/>
          <p:cNvSpPr txBox="1"/>
          <p:nvPr/>
        </p:nvSpPr>
        <p:spPr>
          <a:xfrm>
            <a:off x="866775" y="1208633"/>
            <a:ext cx="180022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MACRO CATEGORIA: TAXAS</a:t>
            </a:r>
            <a:endParaRPr/>
          </a:p>
        </p:txBody>
      </p:sp>
      <p:sp>
        <p:nvSpPr>
          <p:cNvPr id="183" name="Google Shape;183;p16"/>
          <p:cNvSpPr txBox="1"/>
          <p:nvPr/>
        </p:nvSpPr>
        <p:spPr>
          <a:xfrm>
            <a:off x="7448550" y="1194345"/>
            <a:ext cx="39338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2025: R$ 189.266,00 Total 2026: R$ 173.297,02</a:t>
            </a:r>
            <a:endParaRPr/>
          </a:p>
        </p:txBody>
      </p:sp>
      <p:graphicFrame>
        <p:nvGraphicFramePr>
          <p:cNvPr id="184" name="Google Shape;184;p16"/>
          <p:cNvGraphicFramePr/>
          <p:nvPr/>
        </p:nvGraphicFramePr>
        <p:xfrm>
          <a:off x="571500" y="1680120"/>
          <a:ext cx="11039475" cy="1309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64300"/>
                <a:gridCol w="4547900"/>
                <a:gridCol w="1586200"/>
                <a:gridCol w="1597075"/>
                <a:gridCol w="1944000"/>
              </a:tblGrid>
              <a:tr h="32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Código Conta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Subcategoria de Receita (Sub-raiz)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Diferença (2026 - 2025)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1.1.2.1.01.0.1.00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Taxas pelo Exercício do Poder de Polícia (Fiscalização)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R$ 142.126,72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R$ 131.572,01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R$ 10.554,71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1.1.2.2.01.0.1.00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Taxas pela Prestação de Serviços (Cemitério, Limpeza, etc.)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R$ 47.139,28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R$ 41.725,01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R$ 5.414,27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GERAL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Soma Consolidada das Taxas Municipais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R$ 189.266,00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R$ 173.297,02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R$ 15.968,98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16"/>
          <p:cNvSpPr/>
          <p:nvPr/>
        </p:nvSpPr>
        <p:spPr>
          <a:xfrm>
            <a:off x="576262" y="2975520"/>
            <a:ext cx="136430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576262" y="2661195"/>
            <a:ext cx="1364307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576262" y="2661195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1931044" y="2661195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1940569" y="2975520"/>
            <a:ext cx="454788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1940569" y="2661195"/>
            <a:ext cx="4547889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1940569" y="2661195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6478934" y="2661195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6488459" y="2975520"/>
            <a:ext cx="15862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6488459" y="2661195"/>
            <a:ext cx="1586210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6"/>
          <p:cNvSpPr/>
          <p:nvPr/>
        </p:nvSpPr>
        <p:spPr>
          <a:xfrm>
            <a:off x="6488459" y="2661195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8065144" y="2661195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8074669" y="2975520"/>
            <a:ext cx="159707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6"/>
          <p:cNvSpPr/>
          <p:nvPr/>
        </p:nvSpPr>
        <p:spPr>
          <a:xfrm>
            <a:off x="8074669" y="2661195"/>
            <a:ext cx="1597074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8074669" y="2661195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9662219" y="2661195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9671744" y="2975520"/>
            <a:ext cx="194399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9671744" y="2661195"/>
            <a:ext cx="1943992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9671744" y="2661195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11606212" y="2661195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9857" y="27754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09857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09857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09857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09857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9857" y="2775495"/>
            <a:ext cx="76200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4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80045"/>
            <a:ext cx="110490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 txBox="1"/>
          <p:nvPr/>
        </p:nvSpPr>
        <p:spPr>
          <a:xfrm>
            <a:off x="714375" y="476250"/>
            <a:ext cx="4130516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Contribuições Municipais</a:t>
            </a:r>
            <a:endParaRPr/>
          </a:p>
        </p:txBody>
      </p:sp>
      <p:sp>
        <p:nvSpPr>
          <p:cNvPr id="219" name="Google Shape;219;p17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222" name="Google Shape;222;p17"/>
          <p:cNvSpPr txBox="1"/>
          <p:nvPr/>
        </p:nvSpPr>
        <p:spPr>
          <a:xfrm>
            <a:off x="866775" y="1208633"/>
            <a:ext cx="39624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MACRO CATEGORIA: CONTRIBUIÇÕES SOCIAIS E DE CUSTEIO</a:t>
            </a:r>
            <a:endParaRPr/>
          </a:p>
        </p:txBody>
      </p:sp>
      <p:sp>
        <p:nvSpPr>
          <p:cNvPr id="223" name="Google Shape;223;p17"/>
          <p:cNvSpPr txBox="1"/>
          <p:nvPr/>
        </p:nvSpPr>
        <p:spPr>
          <a:xfrm>
            <a:off x="7400925" y="1194345"/>
            <a:ext cx="39814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2025: R$ 393.259,96 Total 2026: R$ 446.361,97</a:t>
            </a:r>
            <a:endParaRPr/>
          </a:p>
        </p:txBody>
      </p:sp>
      <p:graphicFrame>
        <p:nvGraphicFramePr>
          <p:cNvPr id="224" name="Google Shape;224;p17"/>
          <p:cNvGraphicFramePr/>
          <p:nvPr/>
        </p:nvGraphicFramePr>
        <p:xfrm>
          <a:off x="571500" y="1680120"/>
          <a:ext cx="11039450" cy="990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80525"/>
                <a:gridCol w="4470500"/>
                <a:gridCol w="1605100"/>
                <a:gridCol w="1616125"/>
                <a:gridCol w="196720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Código Conta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Subcategoria de Receita (Sub-raiz)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Diferença (2026 - 2025)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1.2.4.1.50.0.1.00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Contribuição para Custeio de Iluminação Pública (COSIP)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R$ 393.259,96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R$ 446.361,97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R$ 53.102,01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GERAL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Soma Consolidada das Contribuições (COSIP)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R$ 393.259,96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R$ 446.361,97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+ R$ 53.102,01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225" name="Google Shape;225;p17"/>
          <p:cNvSpPr/>
          <p:nvPr/>
        </p:nvSpPr>
        <p:spPr>
          <a:xfrm>
            <a:off x="576262" y="2656433"/>
            <a:ext cx="138052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576262" y="2342108"/>
            <a:ext cx="1380529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576262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1947267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1956792" y="2656433"/>
            <a:ext cx="447049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1956792" y="2342108"/>
            <a:ext cx="4470499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7"/>
          <p:cNvSpPr/>
          <p:nvPr/>
        </p:nvSpPr>
        <p:spPr>
          <a:xfrm>
            <a:off x="1956792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"/>
          <p:cNvSpPr/>
          <p:nvPr/>
        </p:nvSpPr>
        <p:spPr>
          <a:xfrm>
            <a:off x="6417766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"/>
          <p:cNvSpPr/>
          <p:nvPr/>
        </p:nvSpPr>
        <p:spPr>
          <a:xfrm>
            <a:off x="6427291" y="2656433"/>
            <a:ext cx="160511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6427291" y="2342108"/>
            <a:ext cx="1605111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7"/>
          <p:cNvSpPr/>
          <p:nvPr/>
        </p:nvSpPr>
        <p:spPr>
          <a:xfrm>
            <a:off x="6427291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7"/>
          <p:cNvSpPr/>
          <p:nvPr/>
        </p:nvSpPr>
        <p:spPr>
          <a:xfrm>
            <a:off x="8022877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"/>
          <p:cNvSpPr/>
          <p:nvPr/>
        </p:nvSpPr>
        <p:spPr>
          <a:xfrm>
            <a:off x="8032402" y="2656433"/>
            <a:ext cx="161612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7"/>
          <p:cNvSpPr/>
          <p:nvPr/>
        </p:nvSpPr>
        <p:spPr>
          <a:xfrm>
            <a:off x="8032402" y="2342108"/>
            <a:ext cx="1616124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7"/>
          <p:cNvSpPr/>
          <p:nvPr/>
        </p:nvSpPr>
        <p:spPr>
          <a:xfrm>
            <a:off x="8032402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7"/>
          <p:cNvSpPr/>
          <p:nvPr/>
        </p:nvSpPr>
        <p:spPr>
          <a:xfrm>
            <a:off x="9639002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9648527" y="2656433"/>
            <a:ext cx="19672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7"/>
          <p:cNvSpPr/>
          <p:nvPr/>
        </p:nvSpPr>
        <p:spPr>
          <a:xfrm>
            <a:off x="9648527" y="2342108"/>
            <a:ext cx="1967210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7"/>
          <p:cNvSpPr/>
          <p:nvPr/>
        </p:nvSpPr>
        <p:spPr>
          <a:xfrm>
            <a:off x="9648527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7"/>
          <p:cNvSpPr/>
          <p:nvPr/>
        </p:nvSpPr>
        <p:spPr>
          <a:xfrm>
            <a:off x="11606212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639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86639" y="2456408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639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86639" y="2456408"/>
            <a:ext cx="76200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9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80045"/>
            <a:ext cx="110490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8"/>
          <p:cNvSpPr txBox="1"/>
          <p:nvPr/>
        </p:nvSpPr>
        <p:spPr>
          <a:xfrm>
            <a:off x="714375" y="476250"/>
            <a:ext cx="3180397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Receita Patrimonial</a:t>
            </a:r>
            <a:endParaRPr/>
          </a:p>
        </p:txBody>
      </p:sp>
      <p:sp>
        <p:nvSpPr>
          <p:cNvPr id="257" name="Google Shape;257;p18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260" name="Google Shape;260;p18"/>
          <p:cNvSpPr txBox="1"/>
          <p:nvPr/>
        </p:nvSpPr>
        <p:spPr>
          <a:xfrm>
            <a:off x="866775" y="1208633"/>
            <a:ext cx="3886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MACRO CATEGORIA: PATRIMONIAL E RECURSOS NATURAIS</a:t>
            </a:r>
            <a:endParaRPr/>
          </a:p>
        </p:txBody>
      </p:sp>
      <p:sp>
        <p:nvSpPr>
          <p:cNvPr id="261" name="Google Shape;261;p18"/>
          <p:cNvSpPr txBox="1"/>
          <p:nvPr/>
        </p:nvSpPr>
        <p:spPr>
          <a:xfrm>
            <a:off x="7296150" y="1194345"/>
            <a:ext cx="40862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2025: R$ 828.423,67 Total 2026: R$ 1.256.776,30</a:t>
            </a:r>
            <a:endParaRPr/>
          </a:p>
        </p:txBody>
      </p:sp>
      <p:graphicFrame>
        <p:nvGraphicFramePr>
          <p:cNvPr id="262" name="Google Shape;262;p18"/>
          <p:cNvGraphicFramePr/>
          <p:nvPr/>
        </p:nvGraphicFramePr>
        <p:xfrm>
          <a:off x="571500" y="1680120"/>
          <a:ext cx="11039475" cy="1628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01800"/>
                <a:gridCol w="4845550"/>
                <a:gridCol w="1513575"/>
                <a:gridCol w="1523850"/>
                <a:gridCol w="1854700"/>
              </a:tblGrid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Código Conta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Subcategoria de Receita (Sub-raiz)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Diferença (2026 - 2025)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1.3.1.1.01.1.1.00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Exploração do Patrimônio Imobiliário (Aluguéis e Arrendamentos)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R$ 1.950,00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R$ 79,83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R$ 1.870,17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1.3.2.1.01.0.1.00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Remuneração de Depósitos Bancários (Valores Mobiliários)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R$ 734.298,75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R$ 1.109.091,53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R$ 374.792,78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1.3.4.9.01.0.1.00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Exploração de Recursos Naturais (Compensações Ambientais)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R$ 92.174,92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R$ 147.604,94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R$ 55.430,02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GERAL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Soma Consolidada Patrimonial e Recursos Naturais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R$ 828.423,67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R$ 1.256.776,30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+ R$ 428.352,63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263" name="Google Shape;263;p18"/>
          <p:cNvSpPr/>
          <p:nvPr/>
        </p:nvSpPr>
        <p:spPr>
          <a:xfrm>
            <a:off x="576262" y="3294608"/>
            <a:ext cx="130179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576262" y="2980283"/>
            <a:ext cx="1301799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576262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1868537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1878062" y="3294608"/>
            <a:ext cx="484554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1878062" y="2980283"/>
            <a:ext cx="4845546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1878062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6714083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6723608" y="3294608"/>
            <a:ext cx="151358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8"/>
          <p:cNvSpPr/>
          <p:nvPr/>
        </p:nvSpPr>
        <p:spPr>
          <a:xfrm>
            <a:off x="6723608" y="2980283"/>
            <a:ext cx="1513582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8"/>
          <p:cNvSpPr/>
          <p:nvPr/>
        </p:nvSpPr>
        <p:spPr>
          <a:xfrm>
            <a:off x="6723608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8227665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8237190" y="3294608"/>
            <a:ext cx="152385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8237190" y="2980283"/>
            <a:ext cx="1523851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8237190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9751516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9761041" y="3294608"/>
            <a:ext cx="185469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9761041" y="2980283"/>
            <a:ext cx="1854696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8"/>
          <p:cNvSpPr/>
          <p:nvPr/>
        </p:nvSpPr>
        <p:spPr>
          <a:xfrm>
            <a:off x="9761041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8"/>
          <p:cNvSpPr/>
          <p:nvPr/>
        </p:nvSpPr>
        <p:spPr>
          <a:xfrm>
            <a:off x="11606212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9153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99153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99153" y="30945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99153" y="27659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99153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9153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99153" y="27659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99153" y="3094583"/>
            <a:ext cx="76200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3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80045"/>
            <a:ext cx="110490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9"/>
          <p:cNvSpPr txBox="1"/>
          <p:nvPr/>
        </p:nvSpPr>
        <p:spPr>
          <a:xfrm>
            <a:off x="714375" y="476250"/>
            <a:ext cx="2870358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Receita Industrial</a:t>
            </a:r>
            <a:endParaRPr/>
          </a:p>
        </p:txBody>
      </p:sp>
      <p:sp>
        <p:nvSpPr>
          <p:cNvPr id="299" name="Google Shape;299;p19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9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302" name="Google Shape;302;p19"/>
          <p:cNvSpPr txBox="1"/>
          <p:nvPr/>
        </p:nvSpPr>
        <p:spPr>
          <a:xfrm>
            <a:off x="866775" y="1208633"/>
            <a:ext cx="264795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MACRO CATEGORIA: SETOR INDUSTRIAL</a:t>
            </a:r>
            <a:endParaRPr/>
          </a:p>
        </p:txBody>
      </p:sp>
      <p:sp>
        <p:nvSpPr>
          <p:cNvPr id="303" name="Google Shape;303;p19"/>
          <p:cNvSpPr txBox="1"/>
          <p:nvPr/>
        </p:nvSpPr>
        <p:spPr>
          <a:xfrm>
            <a:off x="7639050" y="1194345"/>
            <a:ext cx="37433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2025: R$ 65.232,15 Total 2026: R$ 31.605,90</a:t>
            </a:r>
            <a:endParaRPr/>
          </a:p>
        </p:txBody>
      </p:sp>
      <p:graphicFrame>
        <p:nvGraphicFramePr>
          <p:cNvPr id="304" name="Google Shape;304;p19"/>
          <p:cNvGraphicFramePr/>
          <p:nvPr/>
        </p:nvGraphicFramePr>
        <p:xfrm>
          <a:off x="571500" y="1680120"/>
          <a:ext cx="11039450" cy="990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73675"/>
                <a:gridCol w="4502950"/>
                <a:gridCol w="1597225"/>
                <a:gridCol w="1608075"/>
                <a:gridCol w="1957525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Código Conta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Subcategoria de Receita (Sub-raiz)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Diferença (2026 - 2025)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1.5.1.1.01.0.1.98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Receita da Usina de Triagem e Compostagem (Industrial)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R$ 65.232,15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R$ 31.605,90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R$ 33.626,25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GERAL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Soma Consolidada das Receitas Industriais (UTC)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R$ 65.232,15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R$ 31.605,90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R$ 33.626,25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305" name="Google Shape;305;p19"/>
          <p:cNvSpPr/>
          <p:nvPr/>
        </p:nvSpPr>
        <p:spPr>
          <a:xfrm>
            <a:off x="576262" y="2656433"/>
            <a:ext cx="137368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9"/>
          <p:cNvSpPr/>
          <p:nvPr/>
        </p:nvSpPr>
        <p:spPr>
          <a:xfrm>
            <a:off x="576262" y="2342108"/>
            <a:ext cx="1373683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9"/>
          <p:cNvSpPr/>
          <p:nvPr/>
        </p:nvSpPr>
        <p:spPr>
          <a:xfrm>
            <a:off x="576262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1940421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1949946" y="2656433"/>
            <a:ext cx="450294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1949946" y="2342108"/>
            <a:ext cx="4502943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1949946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6443364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6452889" y="2656433"/>
            <a:ext cx="15972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6452889" y="2342108"/>
            <a:ext cx="1597223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6452889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9"/>
          <p:cNvSpPr/>
          <p:nvPr/>
        </p:nvSpPr>
        <p:spPr>
          <a:xfrm>
            <a:off x="8040588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9"/>
          <p:cNvSpPr/>
          <p:nvPr/>
        </p:nvSpPr>
        <p:spPr>
          <a:xfrm>
            <a:off x="8050113" y="2656433"/>
            <a:ext cx="160808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8050113" y="2342108"/>
            <a:ext cx="1608087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/>
          <p:nvPr/>
        </p:nvSpPr>
        <p:spPr>
          <a:xfrm>
            <a:off x="8050113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9"/>
          <p:cNvSpPr/>
          <p:nvPr/>
        </p:nvSpPr>
        <p:spPr>
          <a:xfrm>
            <a:off x="9648676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9"/>
          <p:cNvSpPr/>
          <p:nvPr/>
        </p:nvSpPr>
        <p:spPr>
          <a:xfrm>
            <a:off x="9658201" y="2656433"/>
            <a:ext cx="195753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9658201" y="2342108"/>
            <a:ext cx="1957536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9658201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11606212" y="23421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96313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6313" y="2456408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96313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6313" y="2456408"/>
            <a:ext cx="76200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7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80045"/>
            <a:ext cx="110490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0"/>
          <p:cNvSpPr txBox="1"/>
          <p:nvPr/>
        </p:nvSpPr>
        <p:spPr>
          <a:xfrm>
            <a:off x="714375" y="476250"/>
            <a:ext cx="3080385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Receita de Serviços</a:t>
            </a:r>
            <a:endParaRPr/>
          </a:p>
        </p:txBody>
      </p:sp>
      <p:sp>
        <p:nvSpPr>
          <p:cNvPr id="337" name="Google Shape;337;p20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0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340" name="Google Shape;340;p20"/>
          <p:cNvSpPr txBox="1"/>
          <p:nvPr/>
        </p:nvSpPr>
        <p:spPr>
          <a:xfrm>
            <a:off x="866775" y="1208633"/>
            <a:ext cx="47625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MACRO CATEGORIA: SERVIÇOS DE SANEAMENTO BÁSICO E REGULAÇÃO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>
            <a:off x="7267575" y="1194345"/>
            <a:ext cx="41148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2025: R$ 1.413.723,71 Total 2026: R$ 1.620.363,88</a:t>
            </a:r>
            <a:endParaRPr/>
          </a:p>
        </p:txBody>
      </p:sp>
      <p:graphicFrame>
        <p:nvGraphicFramePr>
          <p:cNvPr id="342" name="Google Shape;342;p20"/>
          <p:cNvGraphicFramePr/>
          <p:nvPr/>
        </p:nvGraphicFramePr>
        <p:xfrm>
          <a:off x="571500" y="1680120"/>
          <a:ext cx="11039475" cy="1628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30375"/>
                <a:gridCol w="4709225"/>
                <a:gridCol w="1546775"/>
                <a:gridCol w="1557325"/>
                <a:gridCol w="1895775"/>
              </a:tblGrid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Código Conta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Subcategoria de Receita (Sub-raiz)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Arrecadado 2026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Diferença (2026 - 2025)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1.6.9.9.50.1.1.99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Serviço de Saneamento Básico (Abastecimento de Água)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R$ 760.733,16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R$ 902.603,55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R$ 141.870,39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1.6.9.9.50.2.1.99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Serviço de Saneamento Básico (Esgotamento Sanitário)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R$ 213.237,56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R$ 246.713,84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R$ 33.476,28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1.6.9.9.50.9.1.50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Outros Serviços Sujeitos à Regulação (Ligações, Religamentos)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R$ 439.752,99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R$ 471.046,49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R$ 31.293,50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GERAL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Soma Consolidada das Receitas de Serviços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R$ 1.413.723,71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R$ 1.620.363,88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+ R$ 206.640,17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343" name="Google Shape;343;p20"/>
          <p:cNvSpPr/>
          <p:nvPr/>
        </p:nvSpPr>
        <p:spPr>
          <a:xfrm>
            <a:off x="576262" y="3294608"/>
            <a:ext cx="133037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/>
          <p:nvPr/>
        </p:nvSpPr>
        <p:spPr>
          <a:xfrm>
            <a:off x="576262" y="2980283"/>
            <a:ext cx="1330374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0"/>
          <p:cNvSpPr/>
          <p:nvPr/>
        </p:nvSpPr>
        <p:spPr>
          <a:xfrm>
            <a:off x="576262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/>
          <p:nvPr/>
        </p:nvSpPr>
        <p:spPr>
          <a:xfrm>
            <a:off x="1897112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1906637" y="3294608"/>
            <a:ext cx="47092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0"/>
          <p:cNvSpPr/>
          <p:nvPr/>
        </p:nvSpPr>
        <p:spPr>
          <a:xfrm>
            <a:off x="1906637" y="2980283"/>
            <a:ext cx="4709219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0"/>
          <p:cNvSpPr/>
          <p:nvPr/>
        </p:nvSpPr>
        <p:spPr>
          <a:xfrm>
            <a:off x="1906637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6606331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0"/>
          <p:cNvSpPr/>
          <p:nvPr/>
        </p:nvSpPr>
        <p:spPr>
          <a:xfrm>
            <a:off x="6615856" y="3294608"/>
            <a:ext cx="154677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0"/>
          <p:cNvSpPr/>
          <p:nvPr/>
        </p:nvSpPr>
        <p:spPr>
          <a:xfrm>
            <a:off x="6615856" y="2980283"/>
            <a:ext cx="1546770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0"/>
          <p:cNvSpPr/>
          <p:nvPr/>
        </p:nvSpPr>
        <p:spPr>
          <a:xfrm>
            <a:off x="6615856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/>
          <p:nvPr/>
        </p:nvSpPr>
        <p:spPr>
          <a:xfrm>
            <a:off x="8153102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/>
          <p:nvPr/>
        </p:nvSpPr>
        <p:spPr>
          <a:xfrm>
            <a:off x="8162627" y="3294608"/>
            <a:ext cx="155733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8162627" y="2980283"/>
            <a:ext cx="1557337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8162627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9710439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9719964" y="3294608"/>
            <a:ext cx="189577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9719964" y="2980283"/>
            <a:ext cx="1895772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9719964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11606212" y="2980283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8077" y="27659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58077" y="30945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58077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8077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8077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58077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8077" y="276597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58077" y="3094583"/>
            <a:ext cx="76200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2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80045"/>
            <a:ext cx="110490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6381750"/>
            <a:ext cx="110490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714375" y="476250"/>
            <a:ext cx="392049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294A"/>
                </a:solidFill>
                <a:latin typeface="Merriweather"/>
                <a:ea typeface="Merriweather"/>
                <a:cs typeface="Merriweather"/>
                <a:sym typeface="Merriweather"/>
              </a:rPr>
              <a:t>Transferências da União</a:t>
            </a: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571500" y="476250"/>
            <a:ext cx="47625" cy="36567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1"/>
          <p:cNvSpPr txBox="1"/>
          <p:nvPr/>
        </p:nvSpPr>
        <p:spPr>
          <a:xfrm>
            <a:off x="571500" y="6486525"/>
            <a:ext cx="876300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 i="0" u="none" strike="noStrike" cap="none">
                <a:solidFill>
                  <a:srgbClr val="0F294A"/>
                </a:solidFill>
                <a:latin typeface="Montserrat"/>
                <a:ea typeface="Montserrat"/>
                <a:cs typeface="Montserrat"/>
                <a:sym typeface="Montserrat"/>
              </a:rPr>
              <a:t>LIMA DUARTE</a:t>
            </a:r>
            <a:endParaRPr/>
          </a:p>
        </p:txBody>
      </p:sp>
      <p:sp>
        <p:nvSpPr>
          <p:cNvPr id="382" name="Google Shape;382;p21"/>
          <p:cNvSpPr txBox="1"/>
          <p:nvPr/>
        </p:nvSpPr>
        <p:spPr>
          <a:xfrm>
            <a:off x="866775" y="1208633"/>
            <a:ext cx="474345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1E293B"/>
                </a:solidFill>
                <a:latin typeface="Montserrat"/>
                <a:ea typeface="Montserrat"/>
                <a:cs typeface="Montserrat"/>
                <a:sym typeface="Montserrat"/>
              </a:rPr>
              <a:t>MACRO CATEGORIA: REPASSES FEDERAIS (CONTA CONSOLIDADA 1.7.1.0)</a:t>
            </a:r>
            <a:endParaRPr/>
          </a:p>
        </p:txBody>
      </p:sp>
      <p:sp>
        <p:nvSpPr>
          <p:cNvPr id="383" name="Google Shape;383;p21"/>
          <p:cNvSpPr txBox="1"/>
          <p:nvPr/>
        </p:nvSpPr>
        <p:spPr>
          <a:xfrm>
            <a:off x="7077075" y="1194345"/>
            <a:ext cx="4305300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2025: R$ </a:t>
            </a:r>
            <a:r>
              <a:rPr lang="en-US" sz="1125" b="1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15.983.707,89 </a:t>
            </a:r>
            <a:r>
              <a:rPr lang="en-US" sz="1125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 2026: R$ 17.112.828,57</a:t>
            </a:r>
            <a:endParaRPr dirty="0"/>
          </a:p>
        </p:txBody>
      </p:sp>
      <p:graphicFrame>
        <p:nvGraphicFramePr>
          <p:cNvPr id="384" name="Google Shape;384;p21"/>
          <p:cNvGraphicFramePr/>
          <p:nvPr>
            <p:extLst>
              <p:ext uri="{D42A27DB-BD31-4B8C-83A1-F6EECF244321}">
                <p14:modId xmlns:p14="http://schemas.microsoft.com/office/powerpoint/2010/main" val="3868089703"/>
              </p:ext>
            </p:extLst>
          </p:nvPr>
        </p:nvGraphicFramePr>
        <p:xfrm>
          <a:off x="571500" y="1680120"/>
          <a:ext cx="11039475" cy="3543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59225"/>
                <a:gridCol w="5047350"/>
                <a:gridCol w="1464175"/>
                <a:gridCol w="1474150"/>
                <a:gridCol w="1794575"/>
              </a:tblGrid>
              <a:tr h="3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3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 SemiBold"/>
                        </a:rPr>
                        <a:t>Código Conta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30" b="0" i="0" u="none" strike="noStrike">
                          <a:solidFill>
                            <a:srgbClr val="FFFFFF"/>
                          </a:solidFill>
                          <a:effectLst/>
                          <a:latin typeface="Montserrat SemiBold"/>
                        </a:rPr>
                        <a:t>Detalhamento da Transferência da União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30" b="0" i="0" u="none" strike="noStrike">
                          <a:solidFill>
                            <a:srgbClr val="FFFFFF"/>
                          </a:solidFill>
                          <a:effectLst/>
                          <a:latin typeface="Montserrat SemiBold"/>
                        </a:rPr>
                        <a:t>Arrecadado 2025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30" b="0" i="0" u="none" strike="noStrike">
                          <a:solidFill>
                            <a:srgbClr val="FFFFFF"/>
                          </a:solidFill>
                          <a:effectLst/>
                          <a:latin typeface="Montserrat SemiBold"/>
                        </a:rPr>
                        <a:t>Arrecadado 2026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25" b="0" i="0" u="none" strike="noStrike" cap="none" dirty="0" err="1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Diferença</a:t>
                      </a:r>
                      <a:r>
                        <a:rPr lang="en-US" sz="825" b="0" i="0" u="none" strike="noStrike" cap="none" dirty="0">
                          <a:solidFill>
                            <a:srgbClr val="FFFFFF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 (2026 - 2025)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94A"/>
                    </a:solidFill>
                  </a:tcPr>
                </a:tc>
              </a:tr>
              <a:tr h="3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171151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Cota-Parte do Fundo de Participação dos Municípios (FPM)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$ 12.561.450,75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$ 13.427.483,19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866.032,44</a:t>
                      </a:r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171152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Cota-Parte do Imposto Territorial Rural (ITR)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$ 8.655,01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$ 2.421,47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- 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6.233,54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171251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Cota-Parte da Compensação Financeira de Recursos Minerais (CFEM)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$ 2.785,88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$ 3.748,50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</a:t>
                      </a: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962,62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171252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Cota-Parte do Fundo Especial do Petróleo (FEP)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$ 241.995,20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$ 220.579,28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 - R</a:t>
                      </a: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21.415,92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171300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Transferências de Recursos do Sistema Único de Saúde (SUS) - FNS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$ 2.589.819,25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R$ 2.653.600,53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R$ 63.781,28</a:t>
                      </a:r>
                      <a:endParaRPr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171400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Transferências de Recursos do FNDE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$ 428.636,19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$ 465.105,36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36.469,17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171500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Transferências de Complementação da União ao FUNDEB / Outras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$ 32.989,05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$ 53.021,49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20.032,44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171600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Transferências de Recursos do Fundo Nac. de Assistência Social (FNAS)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$ 97.969,09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$ 113.952,14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+ R$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15.983,05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</a:tr>
              <a:tr h="3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171900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Outras Transferências de Recursos da União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$ 19.407,47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0" i="0" u="none" strike="noStrike" dirty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R</a:t>
                      </a:r>
                      <a:r>
                        <a:rPr lang="pt-BR" sz="980" b="0" i="0" u="none" strike="noStrike" dirty="0" smtClean="0">
                          <a:solidFill>
                            <a:srgbClr val="1E293B"/>
                          </a:solidFill>
                          <a:effectLst/>
                          <a:latin typeface="Montserrat Medium"/>
                        </a:rPr>
                        <a:t>$ 172.916,61</a:t>
                      </a:r>
                      <a:endParaRPr lang="pt-BR" sz="980" b="0" i="0" u="none" strike="noStrike" dirty="0">
                        <a:solidFill>
                          <a:srgbClr val="1E293B"/>
                        </a:solidFill>
                        <a:effectLst/>
                        <a:latin typeface="Montserrat Medium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  + R</a:t>
                      </a:r>
                      <a:r>
                        <a:rPr lang="en-US" sz="975" b="0" i="0" u="none" strike="noStrike" cap="none" dirty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$ </a:t>
                      </a:r>
                      <a:r>
                        <a:rPr lang="en-US" sz="975" b="0" i="0" u="none" strike="noStrike" cap="none" dirty="0" smtClean="0">
                          <a:solidFill>
                            <a:srgbClr val="1E293B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153.509,14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21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1" i="0" u="none" strike="noStrike">
                          <a:solidFill>
                            <a:srgbClr val="0F294A"/>
                          </a:solidFill>
                          <a:effectLst/>
                          <a:latin typeface="Montserrat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1" i="0" u="none" strike="noStrike">
                          <a:solidFill>
                            <a:srgbClr val="0F294A"/>
                          </a:solidFill>
                          <a:effectLst/>
                          <a:latin typeface="Montserrat"/>
                        </a:rPr>
                        <a:t>Soma das Transferências da União (Código 1.7.1.0)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1" i="0" u="none" strike="noStrike" dirty="0">
                          <a:solidFill>
                            <a:srgbClr val="0F294A"/>
                          </a:solidFill>
                          <a:effectLst/>
                          <a:latin typeface="Montserrat"/>
                        </a:rPr>
                        <a:t>R</a:t>
                      </a:r>
                      <a:r>
                        <a:rPr lang="pt-BR" sz="980" b="1" i="0" u="none" strike="noStrike" dirty="0" smtClean="0">
                          <a:solidFill>
                            <a:srgbClr val="0F294A"/>
                          </a:solidFill>
                          <a:effectLst/>
                          <a:latin typeface="Montserrat"/>
                        </a:rPr>
                        <a:t>$ 15.983.707,89</a:t>
                      </a:r>
                      <a:endParaRPr lang="pt-BR" sz="980" b="1" i="0" u="none" strike="noStrike" dirty="0">
                        <a:solidFill>
                          <a:srgbClr val="0F294A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80" b="1" i="0" u="none" strike="noStrike" dirty="0">
                          <a:solidFill>
                            <a:srgbClr val="0F294A"/>
                          </a:solidFill>
                          <a:effectLst/>
                          <a:latin typeface="Montserrat"/>
                        </a:rPr>
                        <a:t>R</a:t>
                      </a:r>
                      <a:r>
                        <a:rPr lang="pt-BR" sz="980" b="1" i="0" u="none" strike="noStrike" dirty="0" smtClean="0">
                          <a:solidFill>
                            <a:srgbClr val="0F294A"/>
                          </a:solidFill>
                          <a:effectLst/>
                          <a:latin typeface="Montserrat"/>
                        </a:rPr>
                        <a:t>$ 17.112.828,57</a:t>
                      </a:r>
                      <a:endParaRPr lang="pt-BR" sz="980" b="1" i="0" u="none" strike="noStrike" dirty="0">
                        <a:solidFill>
                          <a:srgbClr val="0F294A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75" b="1" i="0" u="none" strike="noStrike" cap="none" dirty="0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+ R$ </a:t>
                      </a:r>
                      <a:r>
                        <a:rPr lang="en-US" sz="975" b="1" i="0" u="none" strike="noStrike" cap="none" dirty="0" smtClean="0">
                          <a:solidFill>
                            <a:srgbClr val="0F294A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1.129.120,68</a:t>
                      </a:r>
                      <a:endParaRPr dirty="0"/>
                    </a:p>
                  </a:txBody>
                  <a:tcPr marL="190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8F0"/>
                    </a:solidFill>
                  </a:tcPr>
                </a:tc>
              </a:tr>
            </a:tbl>
          </a:graphicData>
        </a:graphic>
      </p:graphicFrame>
      <p:sp>
        <p:nvSpPr>
          <p:cNvPr id="385" name="Google Shape;385;p21"/>
          <p:cNvSpPr/>
          <p:nvPr/>
        </p:nvSpPr>
        <p:spPr>
          <a:xfrm>
            <a:off x="576262" y="5209133"/>
            <a:ext cx="125923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1"/>
          <p:cNvSpPr/>
          <p:nvPr/>
        </p:nvSpPr>
        <p:spPr>
          <a:xfrm>
            <a:off x="576262" y="4894808"/>
            <a:ext cx="1259234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1"/>
          <p:cNvSpPr/>
          <p:nvPr/>
        </p:nvSpPr>
        <p:spPr>
          <a:xfrm>
            <a:off x="576262" y="48948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1"/>
          <p:cNvSpPr/>
          <p:nvPr/>
        </p:nvSpPr>
        <p:spPr>
          <a:xfrm>
            <a:off x="1825972" y="48948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1"/>
          <p:cNvSpPr/>
          <p:nvPr/>
        </p:nvSpPr>
        <p:spPr>
          <a:xfrm>
            <a:off x="1835497" y="5209133"/>
            <a:ext cx="504735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1"/>
          <p:cNvSpPr/>
          <p:nvPr/>
        </p:nvSpPr>
        <p:spPr>
          <a:xfrm>
            <a:off x="1835497" y="4894808"/>
            <a:ext cx="5047357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1"/>
          <p:cNvSpPr/>
          <p:nvPr/>
        </p:nvSpPr>
        <p:spPr>
          <a:xfrm>
            <a:off x="1835497" y="48948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1"/>
          <p:cNvSpPr/>
          <p:nvPr/>
        </p:nvSpPr>
        <p:spPr>
          <a:xfrm>
            <a:off x="6873329" y="48948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1"/>
          <p:cNvSpPr/>
          <p:nvPr/>
        </p:nvSpPr>
        <p:spPr>
          <a:xfrm>
            <a:off x="6882854" y="5209133"/>
            <a:ext cx="146417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6882854" y="4894808"/>
            <a:ext cx="1464171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1"/>
          <p:cNvSpPr/>
          <p:nvPr/>
        </p:nvSpPr>
        <p:spPr>
          <a:xfrm>
            <a:off x="6882854" y="48948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8337500" y="48948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1"/>
          <p:cNvSpPr/>
          <p:nvPr/>
        </p:nvSpPr>
        <p:spPr>
          <a:xfrm>
            <a:off x="8347025" y="5209133"/>
            <a:ext cx="147414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1"/>
          <p:cNvSpPr/>
          <p:nvPr/>
        </p:nvSpPr>
        <p:spPr>
          <a:xfrm>
            <a:off x="8347025" y="4894808"/>
            <a:ext cx="1474142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1"/>
          <p:cNvSpPr/>
          <p:nvPr/>
        </p:nvSpPr>
        <p:spPr>
          <a:xfrm>
            <a:off x="8347025" y="48948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9811642" y="48948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1"/>
          <p:cNvSpPr/>
          <p:nvPr/>
        </p:nvSpPr>
        <p:spPr>
          <a:xfrm>
            <a:off x="9821167" y="5209133"/>
            <a:ext cx="179456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1"/>
          <p:cNvSpPr/>
          <p:nvPr/>
        </p:nvSpPr>
        <p:spPr>
          <a:xfrm>
            <a:off x="9821167" y="4894808"/>
            <a:ext cx="1794569" cy="19050"/>
          </a:xfrm>
          <a:prstGeom prst="rect">
            <a:avLst/>
          </a:prstGeom>
          <a:solidFill>
            <a:srgbClr val="0F29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1"/>
          <p:cNvSpPr/>
          <p:nvPr/>
        </p:nvSpPr>
        <p:spPr>
          <a:xfrm>
            <a:off x="9821167" y="48948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1"/>
          <p:cNvSpPr/>
          <p:nvPr/>
        </p:nvSpPr>
        <p:spPr>
          <a:xfrm>
            <a:off x="11606212" y="4894808"/>
            <a:ext cx="9525" cy="3238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59280" y="340414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59280" y="4361408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59280" y="372323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59280" y="5009108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59280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59280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59280" y="404232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59280" y="212779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59280" y="244688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59280" y="3404145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59280" y="372323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59280" y="4042320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59280" y="4361408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59280" y="5009108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15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59280" y="2780552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416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77832" y="3076713"/>
            <a:ext cx="762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422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05472" y="4685228"/>
            <a:ext cx="76200" cy="11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3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3416</Words>
  <Application>Microsoft Office PowerPoint</Application>
  <PresentationFormat>Personalizar</PresentationFormat>
  <Paragraphs>721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57" baseType="lpstr">
      <vt:lpstr>Arial</vt:lpstr>
      <vt:lpstr>Open Sans SemiBold</vt:lpstr>
      <vt:lpstr>Calibri</vt:lpstr>
      <vt:lpstr>Poppins</vt:lpstr>
      <vt:lpstr>Inter SemiBold</vt:lpstr>
      <vt:lpstr>Plus Jakarta Sans</vt:lpstr>
      <vt:lpstr>Merriweather</vt:lpstr>
      <vt:lpstr>Inter Medium</vt:lpstr>
      <vt:lpstr>Montserrat SemiBold</vt:lpstr>
      <vt:lpstr>Montserrat Medium</vt:lpstr>
      <vt:lpstr>Urbanist</vt:lpstr>
      <vt:lpstr>Open Sans</vt:lpstr>
      <vt:lpstr>Inter</vt:lpstr>
      <vt:lpstr>Plus Jakarta Sans ExtraBold</vt:lpstr>
      <vt:lpstr>DM Sans</vt:lpstr>
      <vt:lpstr>Montserrat</vt:lpstr>
      <vt:lpstr>Poppins SemiBold</vt:lpstr>
      <vt:lpstr>Lato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Usuário do Windows</cp:lastModifiedBy>
  <cp:revision>9</cp:revision>
  <dcterms:modified xsi:type="dcterms:W3CDTF">2026-05-27T20:01:17Z</dcterms:modified>
</cp:coreProperties>
</file>